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37F"/>
    <a:srgbClr val="A7D5E4"/>
    <a:srgbClr val="587384"/>
    <a:srgbClr val="112E4C"/>
    <a:srgbClr val="F07877"/>
    <a:srgbClr val="006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DD0C7-7631-447D-B330-37F74F40F38C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EC90E-142F-488D-BD91-C9B5A47D8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792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46B5-0633-4112-9E53-155F4093DE5E}" type="datetime1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2464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BEA2-5FB9-498A-8835-65CE88BA5D68}" type="datetime1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035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08D3-B158-4E58-911E-FC211FD74F47}" type="datetime1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7366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B0F5-763D-48FD-895B-995DF4BCB3C2}" type="datetime1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9446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0326-048A-4D49-9240-DAE1271365DB}" type="datetime1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0091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554F-BD5C-4539-ABF0-EA613DD7F769}" type="datetime1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4960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4D44-4EA7-400F-9F21-8240790DE82C}" type="datetime1">
              <a:rPr lang="en-US" smtClean="0"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0225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D0F5-CCCA-448C-9C34-AA1D275FD968}" type="datetime1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3667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4489-F864-4F94-BEEC-D9B4B987B6B0}" type="datetime1">
              <a:rPr lang="en-US" smtClean="0"/>
              <a:t>11/16/2023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6242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AFC2-6FF0-4950-B575-8FAA3AA2C7D6}" type="datetime1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3956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4A14-E0C0-4725-BDCA-61F10D36E870}" type="datetime1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6691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54" b="67189"/>
          <a:stretch/>
        </p:blipFill>
        <p:spPr>
          <a:xfrm>
            <a:off x="0" y="0"/>
            <a:ext cx="6347012" cy="12102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89"/>
          <a:stretch/>
        </p:blipFill>
        <p:spPr>
          <a:xfrm>
            <a:off x="6347012" y="0"/>
            <a:ext cx="2796988" cy="121023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211FF-4467-4C07-A4BF-0B84F003466B}" type="datetime1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6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65230"/>
            <a:ext cx="9144000" cy="2648309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112E4C"/>
                </a:solidFill>
                <a:latin typeface="+mn-lt"/>
              </a:rPr>
              <a:t>ЭКОНОМИЧЕСКАЯ </a:t>
            </a:r>
            <a:r>
              <a:rPr lang="ru-RU" sz="4400" b="1" dirty="0">
                <a:solidFill>
                  <a:srgbClr val="112E4C"/>
                </a:solidFill>
                <a:latin typeface="+mn-lt"/>
              </a:rPr>
              <a:t>БЕЗОПАСНОСТЬ – </a:t>
            </a:r>
            <a:br>
              <a:rPr lang="ru-RU" sz="4400" b="1" dirty="0">
                <a:solidFill>
                  <a:srgbClr val="112E4C"/>
                </a:solidFill>
                <a:latin typeface="+mn-lt"/>
              </a:rPr>
            </a:br>
            <a:r>
              <a:rPr lang="ru-RU" sz="4400" b="1" dirty="0">
                <a:solidFill>
                  <a:srgbClr val="112E4C"/>
                </a:solidFill>
                <a:latin typeface="+mn-lt"/>
              </a:rPr>
              <a:t>КЛЮЧЕВОЕ УСЛОВИЕ </a:t>
            </a:r>
            <a:br>
              <a:rPr lang="ru-RU" sz="4400" b="1" dirty="0">
                <a:solidFill>
                  <a:srgbClr val="112E4C"/>
                </a:solidFill>
                <a:latin typeface="+mn-lt"/>
              </a:rPr>
            </a:br>
            <a:r>
              <a:rPr lang="ru-RU" sz="4400" b="1" dirty="0">
                <a:solidFill>
                  <a:srgbClr val="112E4C"/>
                </a:solidFill>
                <a:latin typeface="+mn-lt"/>
              </a:rPr>
              <a:t>УСТОЙЧИВОГО РАЗВИТИЯ БЕЛОРУССКОГО ГОСУДАРСТВА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724" y="5060296"/>
            <a:ext cx="1653777" cy="1478527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25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Экономический рост и повышение конкурентоспособности белорусской экономики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10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79"/>
            <a:ext cx="9005980" cy="76592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Примеры внедрения перспективных технологий и развития высокотехнологичных, экспортно-ориентированных и </a:t>
            </a:r>
            <a:r>
              <a:rPr lang="ru-RU" b="1" dirty="0" smtClean="0"/>
              <a:t>импортозамещающих </a:t>
            </a:r>
            <a:r>
              <a:rPr lang="ru-RU" b="1" dirty="0"/>
              <a:t>производств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9391" y="2062570"/>
            <a:ext cx="4554173" cy="39799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производстве строительных материалов: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391" y="2570662"/>
            <a:ext cx="9005980" cy="59648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реализован </a:t>
            </a:r>
            <a:r>
              <a:rPr lang="ru-RU" b="1" dirty="0"/>
              <a:t>инновационный проект по производству технологий, снижающих усадку готовых изделий» на ОАО «</a:t>
            </a:r>
            <a:r>
              <a:rPr lang="ru-RU" b="1" dirty="0" err="1"/>
              <a:t>Керамин</a:t>
            </a:r>
            <a:r>
              <a:rPr lang="ru-RU" b="1" dirty="0"/>
              <a:t>»;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9391" y="3258158"/>
            <a:ext cx="9005980" cy="131384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реализован </a:t>
            </a:r>
            <a:r>
              <a:rPr lang="ru-RU" b="1" dirty="0"/>
              <a:t>проект по созданию производства стеклянной тары с использованием </a:t>
            </a:r>
            <a:r>
              <a:rPr lang="ru-RU" b="1" dirty="0" err="1"/>
              <a:t>энергоэффективных</a:t>
            </a:r>
            <a:r>
              <a:rPr lang="ru-RU" b="1" dirty="0"/>
              <a:t> и ресурсосберегающих технологий на ОАО «Гродненский стеклозавод» (способствовало росту производственных мощностей завода на 65</a:t>
            </a:r>
            <a:r>
              <a:rPr lang="ru-RU" b="1" dirty="0" smtClean="0"/>
              <a:t>%).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598" y="4530434"/>
            <a:ext cx="2327566" cy="232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03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Экономический рост и повышение конкурентоспособности белорусской экономики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11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79"/>
            <a:ext cx="9005980" cy="76592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Одна из предпосылок экономического роста – использование потенциала местных ресурсов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391" y="2266858"/>
            <a:ext cx="9005980" cy="59648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11 льнозаводов республики осуществляют углубленную переработку льна, в том числе: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9391" y="3033716"/>
            <a:ext cx="9005980" cy="153828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переработку </a:t>
            </a:r>
            <a:r>
              <a:rPr lang="ru-RU" b="1" dirty="0"/>
              <a:t>костры (одревесневшие части стеблей прядильных растений) для производства </a:t>
            </a:r>
            <a:r>
              <a:rPr lang="ru-RU" b="1" dirty="0" err="1"/>
              <a:t>костробрикетов</a:t>
            </a:r>
            <a:r>
              <a:rPr lang="ru-RU" b="1" dirty="0"/>
              <a:t> (ОАО «</a:t>
            </a:r>
            <a:r>
              <a:rPr lang="ru-RU" b="1" dirty="0" err="1"/>
              <a:t>Ляховичский</a:t>
            </a:r>
            <a:r>
              <a:rPr lang="ru-RU" b="1" dirty="0"/>
              <a:t> льнозавод», ОАО «</a:t>
            </a:r>
            <a:r>
              <a:rPr lang="ru-RU" b="1" dirty="0" err="1"/>
              <a:t>Пружанский</a:t>
            </a:r>
            <a:r>
              <a:rPr lang="ru-RU" b="1" dirty="0"/>
              <a:t> льнозавод», ОАО «</a:t>
            </a:r>
            <a:r>
              <a:rPr lang="ru-RU" b="1" dirty="0" err="1"/>
              <a:t>Дубровенский</a:t>
            </a:r>
            <a:r>
              <a:rPr lang="ru-RU" b="1" dirty="0"/>
              <a:t> льнозавод», ОАО «</a:t>
            </a:r>
            <a:r>
              <a:rPr lang="ru-RU" b="1" dirty="0" err="1"/>
              <a:t>Ореховский</a:t>
            </a:r>
            <a:r>
              <a:rPr lang="ru-RU" b="1" dirty="0"/>
              <a:t> льнозавод»,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КУП </a:t>
            </a:r>
            <a:r>
              <a:rPr lang="ru-RU" b="1" dirty="0"/>
              <a:t>«</a:t>
            </a:r>
            <a:r>
              <a:rPr lang="ru-RU" b="1" dirty="0" err="1"/>
              <a:t>Кормален</a:t>
            </a:r>
            <a:r>
              <a:rPr lang="ru-RU" b="1" dirty="0" smtClean="0"/>
              <a:t>»,</a:t>
            </a:r>
            <a:r>
              <a:rPr lang="en-US" b="1" dirty="0" smtClean="0"/>
              <a:t> </a:t>
            </a:r>
            <a:r>
              <a:rPr lang="ru-RU" b="1" dirty="0" smtClean="0"/>
              <a:t>ОАО </a:t>
            </a:r>
            <a:r>
              <a:rPr lang="ru-RU" b="1" dirty="0"/>
              <a:t>«Кореличи-Лен», ОАО «</a:t>
            </a:r>
            <a:r>
              <a:rPr lang="ru-RU" b="1" dirty="0" err="1"/>
              <a:t>Воложинский</a:t>
            </a:r>
            <a:r>
              <a:rPr lang="ru-RU" b="1" dirty="0"/>
              <a:t> льнокомбинат»,</a:t>
            </a:r>
          </a:p>
          <a:p>
            <a:pPr algn="ctr"/>
            <a:r>
              <a:rPr lang="ru-RU" b="1" dirty="0"/>
              <a:t>ОАО «Слуцкий льнозавод», ОАО «</a:t>
            </a:r>
            <a:r>
              <a:rPr lang="ru-RU" b="1" dirty="0" err="1"/>
              <a:t>Горкилен</a:t>
            </a:r>
            <a:r>
              <a:rPr lang="ru-RU" b="1" dirty="0"/>
              <a:t>»);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391" y="4695033"/>
            <a:ext cx="9005980" cy="683302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производство </a:t>
            </a:r>
            <a:r>
              <a:rPr lang="ru-RU" b="1" dirty="0"/>
              <a:t>льняного масла (ОАО «</a:t>
            </a:r>
            <a:r>
              <a:rPr lang="ru-RU" b="1" dirty="0" err="1"/>
              <a:t>Ляховичский</a:t>
            </a:r>
            <a:r>
              <a:rPr lang="ru-RU" b="1" dirty="0"/>
              <a:t> льнозавод», ОАО «Кореличи-Лен»; ОАО «</a:t>
            </a:r>
            <a:r>
              <a:rPr lang="ru-RU" b="1" dirty="0" err="1"/>
              <a:t>Воложинский</a:t>
            </a:r>
            <a:r>
              <a:rPr lang="ru-RU" b="1" dirty="0"/>
              <a:t> льнокомбинат»);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391" y="5501368"/>
            <a:ext cx="9005980" cy="683302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производство </a:t>
            </a:r>
            <a:r>
              <a:rPr lang="ru-RU" b="1" dirty="0"/>
              <a:t>льняного жмыха (ОАО «</a:t>
            </a:r>
            <a:r>
              <a:rPr lang="ru-RU" b="1" dirty="0" err="1"/>
              <a:t>Ляховичский</a:t>
            </a:r>
            <a:r>
              <a:rPr lang="ru-RU" b="1" dirty="0"/>
              <a:t> льнозавод», ОАО «Кореличи-Лен»; ОАО «</a:t>
            </a:r>
            <a:r>
              <a:rPr lang="ru-RU" b="1" dirty="0" err="1"/>
              <a:t>Воложинский</a:t>
            </a:r>
            <a:r>
              <a:rPr lang="ru-RU" b="1" dirty="0"/>
              <a:t> льнокомбинат»).</a:t>
            </a:r>
          </a:p>
        </p:txBody>
      </p:sp>
    </p:spTree>
    <p:extLst>
      <p:ext uri="{BB962C8B-B14F-4D97-AF65-F5344CB8AC3E}">
        <p14:creationId xmlns:p14="http://schemas.microsoft.com/office/powerpoint/2010/main" val="2098440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Экономический рост и повышение конкурентоспособности белорусской экономики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12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80"/>
            <a:ext cx="9005980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Развитие Витебской области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9391" y="1779433"/>
            <a:ext cx="9005980" cy="153828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Витебская область в текущем году работает с положительной динамикой к уровню 2022 года в сферах промышленности, торговли, строительства, транспорта, в инвестиционной и внешнеэкономической деятельности, по поступлениям доходов в консолидированный бюджет, росту заработной платы и производительности труда.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9390" y="3434604"/>
            <a:ext cx="4853431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Темпы роста в январе – сентябре 2023 г.: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9391" y="4018156"/>
            <a:ext cx="1835911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производства промышленной продукции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82154" y="4013164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102,7%</a:t>
            </a:r>
            <a:endParaRPr lang="ru-RU" dirty="0"/>
          </a:p>
        </p:txBody>
      </p:sp>
      <p:cxnSp>
        <p:nvCxnSpPr>
          <p:cNvPr id="4" name="Прямая со стрелкой 3"/>
          <p:cNvCxnSpPr>
            <a:stCxn id="15" idx="3"/>
            <a:endCxn id="16" idx="1"/>
          </p:cNvCxnSpPr>
          <p:nvPr/>
        </p:nvCxnSpPr>
        <p:spPr>
          <a:xfrm flipV="1">
            <a:off x="1895302" y="4452184"/>
            <a:ext cx="186852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9391" y="5013081"/>
            <a:ext cx="1835911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розничного товарооборота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082154" y="5003096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105,2%</a:t>
            </a:r>
            <a:endParaRPr lang="ru-RU" dirty="0"/>
          </a:p>
        </p:txBody>
      </p:sp>
      <p:cxnSp>
        <p:nvCxnSpPr>
          <p:cNvPr id="21" name="Прямая со стрелкой 20"/>
          <p:cNvCxnSpPr>
            <a:stCxn id="17" idx="3"/>
            <a:endCxn id="20" idx="1"/>
          </p:cNvCxnSpPr>
          <p:nvPr/>
        </p:nvCxnSpPr>
        <p:spPr>
          <a:xfrm flipV="1">
            <a:off x="1895302" y="5442116"/>
            <a:ext cx="186852" cy="99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9391" y="6003014"/>
            <a:ext cx="1835911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оптового товарооборота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082154" y="5993028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162,4%</a:t>
            </a:r>
            <a:endParaRPr lang="ru-RU" dirty="0"/>
          </a:p>
        </p:txBody>
      </p:sp>
      <p:cxnSp>
        <p:nvCxnSpPr>
          <p:cNvPr id="24" name="Прямая со стрелкой 23"/>
          <p:cNvCxnSpPr>
            <a:stCxn id="22" idx="3"/>
            <a:endCxn id="23" idx="1"/>
          </p:cNvCxnSpPr>
          <p:nvPr/>
        </p:nvCxnSpPr>
        <p:spPr>
          <a:xfrm flipV="1">
            <a:off x="1895302" y="6432048"/>
            <a:ext cx="186852" cy="99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561819" y="4013163"/>
            <a:ext cx="135100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общепита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099674" y="4013163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110,6%</a:t>
            </a:r>
            <a:endParaRPr lang="ru-RU" dirty="0"/>
          </a:p>
        </p:txBody>
      </p:sp>
      <p:cxnSp>
        <p:nvCxnSpPr>
          <p:cNvPr id="27" name="Прямая со стрелкой 26"/>
          <p:cNvCxnSpPr>
            <a:stCxn id="25" idx="3"/>
            <a:endCxn id="26" idx="1"/>
          </p:cNvCxnSpPr>
          <p:nvPr/>
        </p:nvCxnSpPr>
        <p:spPr>
          <a:xfrm>
            <a:off x="4912822" y="4452183"/>
            <a:ext cx="18685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3561819" y="5003095"/>
            <a:ext cx="135100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строительно-монтажных  работ</a:t>
            </a:r>
            <a:endParaRPr lang="ru-RU" sz="1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099674" y="5003094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110,8%</a:t>
            </a:r>
            <a:endParaRPr lang="ru-RU" dirty="0"/>
          </a:p>
        </p:txBody>
      </p:sp>
      <p:cxnSp>
        <p:nvCxnSpPr>
          <p:cNvPr id="33" name="Прямая со стрелкой 32"/>
          <p:cNvCxnSpPr>
            <a:stCxn id="31" idx="3"/>
            <a:endCxn id="32" idx="1"/>
          </p:cNvCxnSpPr>
          <p:nvPr/>
        </p:nvCxnSpPr>
        <p:spPr>
          <a:xfrm flipV="1">
            <a:off x="4912822" y="5442114"/>
            <a:ext cx="186852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3561819" y="6002906"/>
            <a:ext cx="135100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пассажирооборота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099673" y="5993025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115,5%</a:t>
            </a:r>
            <a:endParaRPr lang="ru-RU" dirty="0"/>
          </a:p>
        </p:txBody>
      </p:sp>
      <p:cxnSp>
        <p:nvCxnSpPr>
          <p:cNvPr id="36" name="Прямая со стрелкой 35"/>
          <p:cNvCxnSpPr>
            <a:stCxn id="34" idx="3"/>
            <a:endCxn id="35" idx="1"/>
          </p:cNvCxnSpPr>
          <p:nvPr/>
        </p:nvCxnSpPr>
        <p:spPr>
          <a:xfrm flipV="1">
            <a:off x="4912822" y="6432045"/>
            <a:ext cx="186851" cy="98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6491200" y="4013163"/>
            <a:ext cx="1256262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грузо</a:t>
            </a:r>
            <a:r>
              <a:rPr lang="ru-RU" b="1" dirty="0" smtClean="0"/>
              <a:t>-оборота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8029056" y="4013163"/>
            <a:ext cx="1036316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104,5%</a:t>
            </a:r>
            <a:endParaRPr lang="ru-RU" dirty="0"/>
          </a:p>
        </p:txBody>
      </p:sp>
      <p:cxnSp>
        <p:nvCxnSpPr>
          <p:cNvPr id="52" name="Прямая со стрелкой 51"/>
          <p:cNvCxnSpPr>
            <a:stCxn id="50" idx="3"/>
            <a:endCxn id="51" idx="1"/>
          </p:cNvCxnSpPr>
          <p:nvPr/>
        </p:nvCxnSpPr>
        <p:spPr>
          <a:xfrm>
            <a:off x="7747462" y="4452183"/>
            <a:ext cx="28159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6491200" y="4995288"/>
            <a:ext cx="1256262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инвестиций в основной капитал </a:t>
            </a:r>
            <a:endParaRPr lang="ru-RU" sz="16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8029056" y="4995288"/>
            <a:ext cx="1036316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111,6%</a:t>
            </a:r>
            <a:endParaRPr lang="ru-RU" dirty="0"/>
          </a:p>
        </p:txBody>
      </p:sp>
      <p:cxnSp>
        <p:nvCxnSpPr>
          <p:cNvPr id="58" name="Прямая со стрелкой 57"/>
          <p:cNvCxnSpPr>
            <a:stCxn id="55" idx="3"/>
            <a:endCxn id="56" idx="1"/>
          </p:cNvCxnSpPr>
          <p:nvPr/>
        </p:nvCxnSpPr>
        <p:spPr>
          <a:xfrm>
            <a:off x="7747462" y="5434308"/>
            <a:ext cx="28159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6491199" y="5979961"/>
            <a:ext cx="1256262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з</a:t>
            </a:r>
            <a:r>
              <a:rPr lang="ru-RU" sz="1600" b="1" dirty="0" smtClean="0"/>
              <a:t>аработной платы</a:t>
            </a:r>
            <a:endParaRPr lang="ru-RU" sz="16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8029055" y="5979961"/>
            <a:ext cx="1036316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117%</a:t>
            </a:r>
            <a:endParaRPr lang="ru-RU" dirty="0"/>
          </a:p>
        </p:txBody>
      </p:sp>
      <p:cxnSp>
        <p:nvCxnSpPr>
          <p:cNvPr id="61" name="Прямая со стрелкой 60"/>
          <p:cNvCxnSpPr>
            <a:stCxn id="59" idx="3"/>
            <a:endCxn id="60" idx="1"/>
          </p:cNvCxnSpPr>
          <p:nvPr/>
        </p:nvCxnSpPr>
        <p:spPr>
          <a:xfrm>
            <a:off x="7747461" y="6418981"/>
            <a:ext cx="28159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220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Экономический рост и повышение конкурентоспособности белорусской экономики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13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80"/>
            <a:ext cx="9005980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Развитие Витебской области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9391" y="1779433"/>
            <a:ext cx="9005980" cy="153828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Витебская область в текущем году работает с положительной динамикой к уровню 2022 года в сферах промышленности, торговли, строительства, транспорта, в инвестиционной и внешнеэкономической деятельности, по поступлениям доходов в консолидированный бюджет, росту заработной платы и производительности труда.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9390" y="3434604"/>
            <a:ext cx="3315577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Темпы роста в январе – августе 2023 г.: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9391" y="4018156"/>
            <a:ext cx="1835911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экспорта товаров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82154" y="4013164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1,8 раза</a:t>
            </a:r>
            <a:endParaRPr lang="ru-RU" dirty="0"/>
          </a:p>
        </p:txBody>
      </p:sp>
      <p:cxnSp>
        <p:nvCxnSpPr>
          <p:cNvPr id="4" name="Прямая со стрелкой 3"/>
          <p:cNvCxnSpPr>
            <a:stCxn id="15" idx="3"/>
            <a:endCxn id="16" idx="1"/>
          </p:cNvCxnSpPr>
          <p:nvPr/>
        </p:nvCxnSpPr>
        <p:spPr>
          <a:xfrm flipV="1">
            <a:off x="1895302" y="4452184"/>
            <a:ext cx="186852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9391" y="5013081"/>
            <a:ext cx="1835911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экспорта </a:t>
            </a:r>
            <a:r>
              <a:rPr lang="ru-RU" b="1" dirty="0" smtClean="0"/>
              <a:t>услуг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082154" y="5003096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105,8%</a:t>
            </a:r>
            <a:endParaRPr lang="ru-RU" dirty="0"/>
          </a:p>
        </p:txBody>
      </p:sp>
      <p:cxnSp>
        <p:nvCxnSpPr>
          <p:cNvPr id="21" name="Прямая со стрелкой 20"/>
          <p:cNvCxnSpPr>
            <a:stCxn id="17" idx="3"/>
            <a:endCxn id="20" idx="1"/>
          </p:cNvCxnSpPr>
          <p:nvPr/>
        </p:nvCxnSpPr>
        <p:spPr>
          <a:xfrm flipV="1">
            <a:off x="1895302" y="5442116"/>
            <a:ext cx="186852" cy="99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9391" y="6003014"/>
            <a:ext cx="1835911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производитель-</a:t>
            </a:r>
            <a:r>
              <a:rPr lang="ru-RU" b="1" dirty="0" err="1" smtClean="0"/>
              <a:t>ности</a:t>
            </a:r>
            <a:r>
              <a:rPr lang="ru-RU" b="1" dirty="0" smtClean="0"/>
              <a:t> </a:t>
            </a:r>
            <a:r>
              <a:rPr lang="ru-RU" b="1" dirty="0"/>
              <a:t>труда по ВРП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082154" y="5993028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103,4</a:t>
            </a:r>
            <a:r>
              <a:rPr lang="ru-RU" b="1" dirty="0" smtClean="0"/>
              <a:t>%</a:t>
            </a:r>
            <a:endParaRPr lang="ru-RU" dirty="0"/>
          </a:p>
        </p:txBody>
      </p:sp>
      <p:cxnSp>
        <p:nvCxnSpPr>
          <p:cNvPr id="24" name="Прямая со стрелкой 23"/>
          <p:cNvCxnSpPr>
            <a:stCxn id="22" idx="3"/>
            <a:endCxn id="23" idx="1"/>
          </p:cNvCxnSpPr>
          <p:nvPr/>
        </p:nvCxnSpPr>
        <p:spPr>
          <a:xfrm flipV="1">
            <a:off x="1895302" y="6432048"/>
            <a:ext cx="186852" cy="99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3561819" y="3909820"/>
            <a:ext cx="3315577" cy="244653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результате обеспечен прирост обобщающего показателя, характеризующего экономическую деятельность Витебской области – валового регионального продукта (ВРП) – на 1,8 % к январю – сентябрю 2022 г.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034299" y="3912410"/>
            <a:ext cx="2031072" cy="244653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Драйверами роста ВРП области являются обрабатывающая промышленность, строительство и торговля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32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Экономический рост и повышение конкурентоспособности белорусской экономики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14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80"/>
            <a:ext cx="9005980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Развитие Витебской области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59391" y="1942998"/>
            <a:ext cx="3718979" cy="341400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Витебская область в текущем году работает с положительной динамикой к уровню 2022 года в сферах промышленности, торговли, строительства, транспорта, в инвестиционной и внешнеэкономической деятельности, по поступлениям доходов в консолидированный бюджет, росту заработной платы и производительности труда. 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4076425" y="1942997"/>
            <a:ext cx="3718979" cy="463895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Темпы роста в январе – сентябре 2023 г.: производства промышленной продукции – 102,7%, розничного товарооборота – 105,2%, оптового товарооборота – 162,4%, общепита – 110,6%, строительно-монтажных  работ – 110,8%, пассажирооборота – 115,5%, грузооборота – 104,5%, инвестиций в основной капитал – 111,6%, совокупные поступления доходов консолидированного бюджета области – 120,9%, заработной платы – 117%.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21570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/>
          <p:cNvSpPr/>
          <p:nvPr/>
        </p:nvSpPr>
        <p:spPr>
          <a:xfrm>
            <a:off x="5128954" y="4404646"/>
            <a:ext cx="3936416" cy="246997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 январь–сентябрь 2023 г. произведено импортозамещающей продукции на сумму 784 млн. долларов, или 105,3 </a:t>
            </a:r>
            <a:r>
              <a:rPr lang="ru-RU" b="1" dirty="0" smtClean="0"/>
              <a:t>% </a:t>
            </a:r>
            <a:r>
              <a:rPr lang="ru-RU" b="1" dirty="0"/>
              <a:t>к январю-сентябрю 2022 г., поставлено на экспорт импортозамещающей продукции на 472 млн. долларов, или порядка 50 </a:t>
            </a:r>
            <a:r>
              <a:rPr lang="ru-RU" b="1" dirty="0" smtClean="0"/>
              <a:t>% </a:t>
            </a:r>
            <a:r>
              <a:rPr lang="ru-RU" b="1" dirty="0"/>
              <a:t>от объема производства.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Экономический рост и повышение конкурентоспособности белорусской экономики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15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80"/>
            <a:ext cx="9005980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Развитие Витебской области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392" y="1746793"/>
            <a:ext cx="4795240" cy="555832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 январь-сентябрь 2023 г. </a:t>
            </a:r>
            <a:r>
              <a:rPr lang="ru-RU" b="1" dirty="0" smtClean="0"/>
              <a:t>произведено (пищевая и легкая промышленность)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9391" y="2505240"/>
            <a:ext cx="1835911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цельно-молочная продукция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82154" y="2500248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83,3 </a:t>
            </a:r>
            <a:r>
              <a:rPr lang="ru-RU" b="1" dirty="0" err="1"/>
              <a:t>тыс.тонн</a:t>
            </a:r>
            <a:r>
              <a:rPr lang="ru-RU" b="1" dirty="0"/>
              <a:t> </a:t>
            </a:r>
            <a:endParaRPr lang="ru-RU" dirty="0"/>
          </a:p>
        </p:txBody>
      </p:sp>
      <p:cxnSp>
        <p:nvCxnSpPr>
          <p:cNvPr id="4" name="Прямая со стрелкой 3"/>
          <p:cNvCxnSpPr>
            <a:stCxn id="15" idx="3"/>
            <a:endCxn id="16" idx="1"/>
          </p:cNvCxnSpPr>
          <p:nvPr/>
        </p:nvCxnSpPr>
        <p:spPr>
          <a:xfrm flipV="1">
            <a:off x="1895302" y="2939268"/>
            <a:ext cx="186852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561819" y="2500248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116,5%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3374967" y="2939267"/>
            <a:ext cx="186852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9391" y="3447350"/>
            <a:ext cx="1835911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колбасные изделия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082154" y="3442358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1370 тонн </a:t>
            </a:r>
          </a:p>
        </p:txBody>
      </p:sp>
      <p:cxnSp>
        <p:nvCxnSpPr>
          <p:cNvPr id="27" name="Прямая со стрелкой 26"/>
          <p:cNvCxnSpPr>
            <a:stCxn id="25" idx="3"/>
            <a:endCxn id="26" idx="1"/>
          </p:cNvCxnSpPr>
          <p:nvPr/>
        </p:nvCxnSpPr>
        <p:spPr>
          <a:xfrm flipV="1">
            <a:off x="1895302" y="3881378"/>
            <a:ext cx="186852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561819" y="3442358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121,1%</a:t>
            </a:r>
            <a:endParaRPr lang="ru-RU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3374967" y="3881377"/>
            <a:ext cx="186852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9391" y="4379476"/>
            <a:ext cx="1835911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плодоовощные консервы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082154" y="4374484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41 </a:t>
            </a:r>
            <a:r>
              <a:rPr lang="ru-RU" b="1" dirty="0" smtClean="0"/>
              <a:t>тонна</a:t>
            </a:r>
            <a:endParaRPr lang="ru-RU" dirty="0"/>
          </a:p>
        </p:txBody>
      </p:sp>
      <p:cxnSp>
        <p:nvCxnSpPr>
          <p:cNvPr id="32" name="Прямая со стрелкой 31"/>
          <p:cNvCxnSpPr>
            <a:stCxn id="30" idx="3"/>
            <a:endCxn id="31" idx="1"/>
          </p:cNvCxnSpPr>
          <p:nvPr/>
        </p:nvCxnSpPr>
        <p:spPr>
          <a:xfrm flipV="1">
            <a:off x="1895302" y="4813504"/>
            <a:ext cx="186852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3561819" y="4374484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151,9%</a:t>
            </a:r>
            <a:endParaRPr lang="ru-RU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 flipV="1">
            <a:off x="3374967" y="4813503"/>
            <a:ext cx="186852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59391" y="5311601"/>
            <a:ext cx="1835911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обувь</a:t>
            </a:r>
            <a:endParaRPr lang="ru-RU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082154" y="5306609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2,6 </a:t>
            </a:r>
            <a:r>
              <a:rPr lang="ru-RU" b="1" dirty="0" err="1" smtClean="0"/>
              <a:t>млн.пар</a:t>
            </a:r>
            <a:endParaRPr lang="ru-RU" dirty="0"/>
          </a:p>
        </p:txBody>
      </p:sp>
      <p:cxnSp>
        <p:nvCxnSpPr>
          <p:cNvPr id="39" name="Прямая со стрелкой 38"/>
          <p:cNvCxnSpPr>
            <a:stCxn id="35" idx="3"/>
            <a:endCxn id="36" idx="1"/>
          </p:cNvCxnSpPr>
          <p:nvPr/>
        </p:nvCxnSpPr>
        <p:spPr>
          <a:xfrm flipV="1">
            <a:off x="1895302" y="5745629"/>
            <a:ext cx="186852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561819" y="5306609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112,1</a:t>
            </a:r>
            <a:r>
              <a:rPr lang="ru-RU" b="1" dirty="0" smtClean="0"/>
              <a:t>%</a:t>
            </a:r>
            <a:endParaRPr lang="ru-RU" dirty="0"/>
          </a:p>
        </p:txBody>
      </p:sp>
      <p:cxnSp>
        <p:nvCxnSpPr>
          <p:cNvPr id="41" name="Прямая со стрелкой 40"/>
          <p:cNvCxnSpPr/>
          <p:nvPr/>
        </p:nvCxnSpPr>
        <p:spPr>
          <a:xfrm flipV="1">
            <a:off x="3374967" y="5745628"/>
            <a:ext cx="186852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2082154" y="6274449"/>
            <a:ext cx="2772478" cy="56024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сравнение к 1 января 2022 года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5128953" y="1746794"/>
            <a:ext cx="3936417" cy="257360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январе-сентябре 2023 года организации области отгрузили инновационной продукции на сумму </a:t>
            </a:r>
            <a:r>
              <a:rPr lang="ru-RU" b="1" dirty="0" smtClean="0"/>
              <a:t>более 5 </a:t>
            </a:r>
            <a:r>
              <a:rPr lang="ru-RU" b="1" dirty="0"/>
              <a:t>млрд</a:t>
            </a:r>
            <a:r>
              <a:rPr lang="ru-RU" b="1" dirty="0" smtClean="0"/>
              <a:t>. рублей</a:t>
            </a:r>
            <a:r>
              <a:rPr lang="ru-RU" b="1" dirty="0"/>
              <a:t>, что составляет </a:t>
            </a:r>
            <a:r>
              <a:rPr lang="ru-RU" b="1" dirty="0" smtClean="0"/>
              <a:t>порядка 36 % </a:t>
            </a:r>
            <a:r>
              <a:rPr lang="ru-RU" b="1" dirty="0"/>
              <a:t>к общему объему отгруженной </a:t>
            </a:r>
            <a:r>
              <a:rPr lang="ru-RU" b="1" dirty="0" smtClean="0"/>
              <a:t>продукции (</a:t>
            </a:r>
            <a:r>
              <a:rPr lang="ru-RU" b="1" dirty="0"/>
              <a:t>в январе-сентябре  2022 года </a:t>
            </a:r>
            <a:r>
              <a:rPr lang="ru-RU" b="1" dirty="0" smtClean="0"/>
              <a:t>– </a:t>
            </a:r>
            <a:r>
              <a:rPr lang="ru-RU" b="1" dirty="0"/>
              <a:t>24,8 %</a:t>
            </a:r>
            <a:r>
              <a:rPr lang="ru-RU" b="1" dirty="0" smtClean="0"/>
              <a:t>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410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Экономический рост и повышение конкурентоспособности белорусской экономики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16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80"/>
            <a:ext cx="9005980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Развитие Витебской области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392" y="2227270"/>
            <a:ext cx="9005978" cy="979782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 итогам января–августа 2023 г. промышленным комплексом заработано порядка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230 </a:t>
            </a:r>
            <a:r>
              <a:rPr lang="ru-RU" b="1" dirty="0" err="1"/>
              <a:t>млн.рублей</a:t>
            </a:r>
            <a:r>
              <a:rPr lang="ru-RU" b="1" dirty="0"/>
              <a:t> чистой прибыли. Рентабельность продаж в январе–августе 2023 г. составила 6,4 </a:t>
            </a:r>
            <a:r>
              <a:rPr lang="ru-RU" b="1" dirty="0" smtClean="0"/>
              <a:t>% </a:t>
            </a:r>
            <a:r>
              <a:rPr lang="ru-RU" b="1" dirty="0"/>
              <a:t>(в январе-июле 2022 г. – 4,7 </a:t>
            </a:r>
            <a:r>
              <a:rPr lang="ru-RU" b="1" dirty="0" smtClean="0"/>
              <a:t>%).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9391" y="3360572"/>
            <a:ext cx="9005978" cy="979782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 январь-сентябрь 2023 г. инвестиции в основной капитал составили 111,6 процента (2150,7 млн. рублей) к </a:t>
            </a:r>
            <a:r>
              <a:rPr lang="ru-RU" b="1" dirty="0" smtClean="0"/>
              <a:t>соответствующему </a:t>
            </a:r>
            <a:r>
              <a:rPr lang="ru-RU" b="1" dirty="0"/>
              <a:t>периоду 2022 года.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9391" y="4424600"/>
            <a:ext cx="9005978" cy="146141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Витебской области реализуется 179 инвестиционных проектов с общим объемом инвестиций 5,6 </a:t>
            </a:r>
            <a:r>
              <a:rPr lang="ru-RU" b="1" dirty="0" err="1"/>
              <a:t>млрд.рублей</a:t>
            </a:r>
            <a:r>
              <a:rPr lang="ru-RU" b="1" dirty="0"/>
              <a:t>, в том числе 24 проекта в рамках ”1 проект – 1 регион“ с объемом инвестиций 82,4 млн. рублей, 10 импортозамещающих проектов с объемом инвестиций 35,8 млн. рублей.</a:t>
            </a:r>
          </a:p>
        </p:txBody>
      </p:sp>
    </p:spTree>
    <p:extLst>
      <p:ext uri="{BB962C8B-B14F-4D97-AF65-F5344CB8AC3E}">
        <p14:creationId xmlns:p14="http://schemas.microsoft.com/office/powerpoint/2010/main" val="408553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Экономический рост и повышение конкурентоспособности белорусской экономики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17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80"/>
            <a:ext cx="9005980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Развитие Витебской области. Завершено строительство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1" y="1779433"/>
            <a:ext cx="2718922" cy="204046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9391" y="3851878"/>
            <a:ext cx="2718922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свиноводческий репродуктор </a:t>
            </a:r>
            <a:r>
              <a:rPr lang="ru-RU" sz="1200" b="1" dirty="0"/>
              <a:t>вблизи </a:t>
            </a:r>
            <a:r>
              <a:rPr lang="ru-RU" sz="1200" b="1" dirty="0" err="1"/>
              <a:t>д.Горяны</a:t>
            </a:r>
            <a:r>
              <a:rPr lang="ru-RU" sz="1200" b="1" dirty="0"/>
              <a:t> Оршанского района</a:t>
            </a:r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16" y="1757521"/>
            <a:ext cx="2710141" cy="204046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200335" y="3829967"/>
            <a:ext cx="2718922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комбикормовый цех </a:t>
            </a:r>
            <a:br>
              <a:rPr lang="ru-RU" sz="1200" b="1" dirty="0" smtClean="0"/>
            </a:br>
            <a:r>
              <a:rPr lang="ru-RU" sz="1200" b="1" dirty="0" smtClean="0"/>
              <a:t>ОАО </a:t>
            </a:r>
            <a:r>
              <a:rPr lang="ru-RU" sz="1200" b="1" dirty="0"/>
              <a:t>”Агрокомбинат ”Юбилейный“</a:t>
            </a:r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279" y="1779432"/>
            <a:ext cx="2724091" cy="201855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341279" y="3851878"/>
            <a:ext cx="2718922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установка </a:t>
            </a:r>
            <a:r>
              <a:rPr lang="ru-RU" sz="1200" b="1" dirty="0"/>
              <a:t>замедленного коксования нефтяных остатков в ОАО ”</a:t>
            </a:r>
            <a:r>
              <a:rPr lang="ru-RU" sz="1200" b="1" dirty="0" err="1"/>
              <a:t>Нафтан</a:t>
            </a:r>
            <a:r>
              <a:rPr lang="ru-RU" sz="1200" b="1" dirty="0"/>
              <a:t>“</a:t>
            </a:r>
            <a:endParaRPr lang="ru-RU" sz="1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63" y="4327219"/>
            <a:ext cx="2701650" cy="201855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303991" y="6368031"/>
            <a:ext cx="2718922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цеха по переработке молока и производству сыров в </a:t>
            </a:r>
            <a:r>
              <a:rPr lang="ru-RU" sz="1200" b="1" dirty="0" err="1"/>
              <a:t>г.Городок</a:t>
            </a:r>
            <a:r>
              <a:rPr lang="ru-RU" sz="1200" b="1" dirty="0"/>
              <a:t> 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(</a:t>
            </a:r>
            <a:r>
              <a:rPr lang="ru-RU" sz="1200" b="1" dirty="0"/>
              <a:t>ЧП ”ЭЛЬРОСТ</a:t>
            </a:r>
            <a:r>
              <a:rPr lang="ru-RU" sz="1200" b="1" dirty="0" smtClean="0"/>
              <a:t>“)</a:t>
            </a:r>
            <a:endParaRPr lang="ru-RU" sz="1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35" y="4327219"/>
            <a:ext cx="2718922" cy="201855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453716" y="6368031"/>
            <a:ext cx="2718922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бройлерный </a:t>
            </a:r>
            <a:r>
              <a:rPr lang="ru-RU" sz="1200" b="1" dirty="0"/>
              <a:t>цеха № 3 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в </a:t>
            </a:r>
            <a:r>
              <a:rPr lang="ru-RU" sz="1200" b="1" dirty="0"/>
              <a:t>ОАО ”Витебская бройлерная птицефабрика“ в Витебском районе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064707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Экономический рост и повышение конкурентоспособности белорусской экономики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18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80"/>
            <a:ext cx="9005980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Развитие Витебской области. Завершено строительство/капитальный ремон</a:t>
            </a:r>
            <a:r>
              <a:rPr lang="ru-RU" b="1" dirty="0"/>
              <a:t>т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391" y="3851878"/>
            <a:ext cx="2718922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Детский сад в </a:t>
            </a:r>
            <a:r>
              <a:rPr lang="ru-RU" sz="1200" b="1" dirty="0" err="1" smtClean="0"/>
              <a:t>г.Полоцке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00335" y="3829967"/>
            <a:ext cx="2718922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Детский сад в </a:t>
            </a:r>
            <a:r>
              <a:rPr lang="ru-RU" sz="1200" b="1" dirty="0" err="1" smtClean="0"/>
              <a:t>г.Миоры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341279" y="3851878"/>
            <a:ext cx="2718922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Школа в </a:t>
            </a:r>
            <a:r>
              <a:rPr lang="ru-RU" sz="1200" b="1" dirty="0" err="1" smtClean="0"/>
              <a:t>г.Полоцке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77009" y="6352400"/>
            <a:ext cx="2718922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Центр культуры в Шарковщине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453716" y="6368031"/>
            <a:ext cx="2718922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Кадетское училище в </a:t>
            </a:r>
            <a:r>
              <a:rPr lang="ru-RU" sz="1200" b="1" dirty="0" err="1" smtClean="0"/>
              <a:t>г.Полоцке</a:t>
            </a:r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1" y="1779433"/>
            <a:ext cx="2718922" cy="20391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17" y="1758569"/>
            <a:ext cx="2691940" cy="20391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279" y="1769001"/>
            <a:ext cx="2691940" cy="206005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91" y="4351797"/>
            <a:ext cx="2691940" cy="192374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716" y="4351796"/>
            <a:ext cx="2668645" cy="192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87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Экономический рост и повышение конкурентоспособности белорусской экономики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19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80"/>
            <a:ext cx="9005980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Развитие Витебской области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392" y="1779433"/>
            <a:ext cx="9005978" cy="129230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 </a:t>
            </a:r>
            <a:r>
              <a:rPr lang="ru-RU" b="1" dirty="0"/>
              <a:t>1 октября 2023 г. на территории области насчитывалось </a:t>
            </a:r>
          </a:p>
          <a:p>
            <a:pPr algn="ctr"/>
            <a:r>
              <a:rPr lang="ru-RU" b="1" dirty="0"/>
              <a:t>29,9 тыс. субъектов малого и среднего бизнеса, в том числе 7,6 тыс. юридических лиц и 22,3 тыс. индивидуальных </a:t>
            </a:r>
            <a:r>
              <a:rPr lang="ru-RU" b="1" dirty="0" smtClean="0"/>
              <a:t>предпринимателей. Рентабельность продаж в январе–августе 2023 г. составила 6,4 % (в январе-июле 2022 г. – 4,7 %).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391" y="3337938"/>
            <a:ext cx="9005978" cy="129230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бюджет области поступило 550,7 </a:t>
            </a:r>
            <a:r>
              <a:rPr lang="ru-RU" b="1" dirty="0" err="1"/>
              <a:t>млн.рублей</a:t>
            </a:r>
            <a:r>
              <a:rPr lang="ru-RU" b="1" dirty="0"/>
              <a:t> налоговых платежей, или 27,8 процента в общих поступлениях в бюджет, что на 34,5 процента больше к аналогичному периоду 2022 года.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415731" y="3089200"/>
            <a:ext cx="293298" cy="23127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9391" y="4747132"/>
            <a:ext cx="9005978" cy="129230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 8 месяцев 2023 г. экспорт товаров субъектами малого и среднего предпринимательства к уровню 2022 года вырос в 2,4 раза, а доля в экспорте товаров области выросла с 58,6 до 79,4 процента. Доля экспорта услуг субъектами предпринимательства составила 61,3 процента.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787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</a:rPr>
              <a:t>Ежегодное Послание </a:t>
            </a:r>
            <a:r>
              <a:rPr lang="ru-RU" sz="2800" b="1" dirty="0">
                <a:solidFill>
                  <a:schemeClr val="bg1"/>
                </a:solidFill>
              </a:rPr>
              <a:t>белорусскому народу </a:t>
            </a: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и </a:t>
            </a:r>
            <a:r>
              <a:rPr lang="ru-RU" sz="2800" b="1" dirty="0">
                <a:solidFill>
                  <a:schemeClr val="bg1"/>
                </a:solidFill>
              </a:rPr>
              <a:t>Национальному собранию 31 марта 2023 г.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25"/>
          <a:stretch/>
        </p:blipFill>
        <p:spPr>
          <a:xfrm>
            <a:off x="4882551" y="1388853"/>
            <a:ext cx="4199167" cy="2855140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69009" y="1388853"/>
            <a:ext cx="4658264" cy="535700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dirty="0" smtClean="0"/>
              <a:t>«</a:t>
            </a:r>
            <a:r>
              <a:rPr lang="ru-RU" sz="2200" dirty="0"/>
              <a:t>Вот уже три десятилетия фундаментом нашей государственной политики является социально ориентированная экономика. </a:t>
            </a:r>
            <a:endParaRPr lang="ru-RU" sz="2200" dirty="0" smtClean="0"/>
          </a:p>
          <a:p>
            <a:pPr algn="just"/>
            <a:r>
              <a:rPr lang="ru-RU" sz="2200" dirty="0" smtClean="0"/>
              <a:t>Эта </a:t>
            </a:r>
            <a:r>
              <a:rPr lang="ru-RU" sz="2200" dirty="0"/>
              <a:t>политика успешна. Народ ее поддерживает. По всем показателям, характеризующим социальное равенство, Беларусь относится к наиболее благополучным странам… Поэтому именно экономика, которая обеспечивает социальную защищенность граждан, является главной мишенью Запада». </a:t>
            </a: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2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476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42138" y="6306500"/>
            <a:ext cx="9005978" cy="50127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стекловолокно, присадки к смазочным маслам, торф, спиртные напитки, медицинские инструменты и другие товары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Экономический рост и повышение конкурентоспособности белорусской экономики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20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80"/>
            <a:ext cx="9005980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Развитие Витебской области. Внешнеторговый оборот.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392" y="3069410"/>
            <a:ext cx="9005978" cy="773985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 торговлю с Россией приходится 48 </a:t>
            </a:r>
            <a:r>
              <a:rPr lang="ru-RU" b="1" dirty="0" smtClean="0"/>
              <a:t>% </a:t>
            </a:r>
            <a:r>
              <a:rPr lang="ru-RU" b="1" dirty="0"/>
              <a:t>всех экспортно-импортных операций</a:t>
            </a:r>
            <a:r>
              <a:rPr lang="ru-RU" b="1" dirty="0" smtClean="0"/>
              <a:t>.</a:t>
            </a:r>
          </a:p>
          <a:p>
            <a:pPr algn="ctr"/>
            <a:r>
              <a:rPr lang="ru-RU" b="1" dirty="0" smtClean="0"/>
              <a:t>В 2022 году </a:t>
            </a:r>
            <a:r>
              <a:rPr lang="ru-RU" b="1" dirty="0"/>
              <a:t>– более 4,8 </a:t>
            </a:r>
            <a:r>
              <a:rPr lang="ru-RU" b="1" dirty="0" err="1"/>
              <a:t>млрд.долл</a:t>
            </a:r>
            <a:r>
              <a:rPr lang="ru-RU" b="1" dirty="0"/>
              <a:t>. США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392" y="1728312"/>
            <a:ext cx="9005978" cy="12046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январе-августе 2023 г. внешнеторговый оборот Витебской области составил 6,7 </a:t>
            </a:r>
            <a:r>
              <a:rPr lang="ru-RU" b="1" dirty="0" err="1"/>
              <a:t>млрд.долл</a:t>
            </a:r>
            <a:r>
              <a:rPr lang="ru-RU" b="1" dirty="0" smtClean="0"/>
              <a:t>. США </a:t>
            </a:r>
            <a:r>
              <a:rPr lang="ru-RU" b="1" dirty="0"/>
              <a:t>(рост в 1,4 раза к аналогичному </a:t>
            </a:r>
            <a:r>
              <a:rPr lang="ru-RU" b="1" dirty="0" smtClean="0"/>
              <a:t>периоду </a:t>
            </a:r>
            <a:r>
              <a:rPr lang="ru-RU" b="1" dirty="0"/>
              <a:t>2022 года),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экспорт </a:t>
            </a:r>
            <a:r>
              <a:rPr lang="ru-RU" b="1" dirty="0"/>
              <a:t>– 4,1 </a:t>
            </a:r>
            <a:r>
              <a:rPr lang="ru-RU" b="1" dirty="0" err="1"/>
              <a:t>млрд.долл</a:t>
            </a:r>
            <a:r>
              <a:rPr lang="ru-RU" b="1" dirty="0" smtClean="0"/>
              <a:t>. США </a:t>
            </a:r>
            <a:r>
              <a:rPr lang="ru-RU" b="1" dirty="0"/>
              <a:t>(рост в 1,8 раза), импорт – 2,6 (темп 100 процентов). Область сотрудничает со 106 странами мира, экспортируются товары в 70 государств.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9392" y="3979824"/>
            <a:ext cx="9005978" cy="773985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Экспортные поставки на рынки стран ЕАЭС возросли на 16,3 процента, в страны СНГ – на 14,3 процента, удельный вес стран ЕАЭС в общем объеме экспорта (без учета поставок нефтепродуктов) составил 73,2 процента, стран СНГ – 77 процентов.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9391" y="4890238"/>
            <a:ext cx="9005978" cy="50127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Экспорт в КНР осуществляют 16 предприятий области (рост продаж в 1,4 раза).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5495581"/>
            <a:ext cx="1812541" cy="73971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мясо куриное и субпродукты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871932" y="5495580"/>
            <a:ext cx="1812541" cy="73971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пиломатериалы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43864" y="5495579"/>
            <a:ext cx="1812541" cy="73971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сыворотка молочная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615796" y="5502606"/>
            <a:ext cx="1812541" cy="73971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льноволокно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487728" y="5495579"/>
            <a:ext cx="1577641" cy="73971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масло рапсовое </a:t>
            </a:r>
            <a:endParaRPr lang="ru-RU" dirty="0"/>
          </a:p>
        </p:txBody>
      </p:sp>
      <p:cxnSp>
        <p:nvCxnSpPr>
          <p:cNvPr id="4" name="Прямая со стрелкой 3"/>
          <p:cNvCxnSpPr>
            <a:stCxn id="15" idx="2"/>
            <a:endCxn id="16" idx="0"/>
          </p:cNvCxnSpPr>
          <p:nvPr/>
        </p:nvCxnSpPr>
        <p:spPr>
          <a:xfrm flipH="1">
            <a:off x="906271" y="5391509"/>
            <a:ext cx="3656109" cy="104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15" idx="2"/>
            <a:endCxn id="17" idx="0"/>
          </p:cNvCxnSpPr>
          <p:nvPr/>
        </p:nvCxnSpPr>
        <p:spPr>
          <a:xfrm flipH="1">
            <a:off x="2778203" y="5391509"/>
            <a:ext cx="1784177" cy="1040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5" idx="2"/>
            <a:endCxn id="18" idx="0"/>
          </p:cNvCxnSpPr>
          <p:nvPr/>
        </p:nvCxnSpPr>
        <p:spPr>
          <a:xfrm>
            <a:off x="4562380" y="5391509"/>
            <a:ext cx="87755" cy="1040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5" idx="2"/>
            <a:endCxn id="19" idx="0"/>
          </p:cNvCxnSpPr>
          <p:nvPr/>
        </p:nvCxnSpPr>
        <p:spPr>
          <a:xfrm>
            <a:off x="4562380" y="5391509"/>
            <a:ext cx="1959687" cy="1110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5" idx="2"/>
            <a:endCxn id="20" idx="0"/>
          </p:cNvCxnSpPr>
          <p:nvPr/>
        </p:nvCxnSpPr>
        <p:spPr>
          <a:xfrm>
            <a:off x="4562380" y="5391509"/>
            <a:ext cx="3714169" cy="1040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606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59391" y="5449015"/>
            <a:ext cx="9005978" cy="123645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условиях внешнего давления выполнение поставленных задач Главой государства, выполнение прогнозных параметров, сохранение реальным сектором экономики Витебской области положительной динамики роста позволит в полном объеме обеспечить потребности социальной сферы и экономическую безопасность региона.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Экономический рост и повышение конкурентоспособности белорусской экономики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21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80"/>
            <a:ext cx="9005980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Развитие Витебской области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392" y="1779434"/>
            <a:ext cx="9005978" cy="974952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Указом Президента Республики Беларусь от 2 октября 2023 г. № 307, определены важнейшие параметры прогноза социально-экономического развития Республики Беларусь на 2024 год: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391" y="3184519"/>
            <a:ext cx="9005978" cy="47077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валовой внутренний продукт – 103,8 процента к уровню 2023 года;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415731" y="2755633"/>
            <a:ext cx="293298" cy="428886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9391" y="3734303"/>
            <a:ext cx="9005978" cy="47077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реальные  располагаемые денежные доходы населения – 103,5 процента к 2023 г</a:t>
            </a:r>
            <a:r>
              <a:rPr lang="ru-RU" b="1" dirty="0" smtClean="0"/>
              <a:t>.;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9391" y="4284087"/>
            <a:ext cx="9005978" cy="47077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инвестиции в основной капитал (в сопоставимых ценах) – 103,9 процента к 2023 г.;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9391" y="4833871"/>
            <a:ext cx="9005978" cy="47077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экспорт товаров и услуг – 107,6 процента к 2023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108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Поддержание ценовой и финансовой стабильности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22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80"/>
            <a:ext cx="9005980" cy="512150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Ценовая стабильность означает устойчиво низкие темпы роста потребительских цен в стране.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51000" y="1824917"/>
            <a:ext cx="1622761" cy="512150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ИНФЛЯЦИЯ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9391" y="2453954"/>
            <a:ext cx="3691609" cy="289442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/>
              <a:t>Низкий уровень инфляции </a:t>
            </a:r>
            <a:r>
              <a:rPr lang="ru-RU" b="1" dirty="0"/>
              <a:t>обеспечивает защиту доходов и сбережений граждан, делает для компаний и населения экономические условия более предсказуемыми и тем самым способствует развитию инвестиционной деятельности и устойчивому экономическому росту.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373761" y="2453953"/>
            <a:ext cx="3691609" cy="401561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/>
              <a:t>Высокий уровень инфляции </a:t>
            </a:r>
            <a:r>
              <a:rPr lang="ru-RU" b="1" dirty="0"/>
              <a:t>оказывает негативное влияние на покупательную способность денег, снижая реальную ценность денежных доходов и сбережений населения и организаций. При этом высокий уровень инфляции также подавляет стимулы предприятий к планированию и реализации долгосрочных инвестиционных проектов, снижает способность экономики реализовать свой производственный потенциал. </a:t>
            </a:r>
            <a:endParaRPr lang="ru-RU" dirty="0"/>
          </a:p>
        </p:txBody>
      </p:sp>
      <p:cxnSp>
        <p:nvCxnSpPr>
          <p:cNvPr id="4" name="Прямая со стрелкой 3"/>
          <p:cNvCxnSpPr>
            <a:stCxn id="12" idx="2"/>
            <a:endCxn id="17" idx="0"/>
          </p:cNvCxnSpPr>
          <p:nvPr/>
        </p:nvCxnSpPr>
        <p:spPr>
          <a:xfrm flipH="1">
            <a:off x="1905196" y="2337067"/>
            <a:ext cx="2657185" cy="1168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12" idx="2"/>
            <a:endCxn id="18" idx="0"/>
          </p:cNvCxnSpPr>
          <p:nvPr/>
        </p:nvCxnSpPr>
        <p:spPr>
          <a:xfrm>
            <a:off x="4562381" y="2337067"/>
            <a:ext cx="2657185" cy="1168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88188" y="5840536"/>
            <a:ext cx="4804913" cy="62903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ДЕФЛЯЦИЯ </a:t>
            </a:r>
            <a:r>
              <a:rPr lang="ru-RU" b="1" dirty="0"/>
              <a:t>(снижение цен) не менее </a:t>
            </a:r>
            <a:r>
              <a:rPr lang="ru-RU" b="1" dirty="0" smtClean="0"/>
              <a:t>опасна </a:t>
            </a:r>
            <a:r>
              <a:rPr lang="ru-RU" b="1" dirty="0"/>
              <a:t>для национальной экономики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1269" y="5348378"/>
            <a:ext cx="663070" cy="150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35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Поддержание ценовой и финансовой стабильности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23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79"/>
            <a:ext cx="9005980" cy="101248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Именно </a:t>
            </a:r>
            <a:r>
              <a:rPr lang="ru-RU" b="1" dirty="0"/>
              <a:t>предсказуемая инфляция на низком уровне позволяет обеспечить у производителей наличие стимулов развиваться, а у потребителей – выстраивать модель сбережений и потребления, содействующую росту благосостояния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391" y="2461086"/>
            <a:ext cx="9005980" cy="76519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Благодаря согласованным действиям Национального банка и Правительства, инфляция в Республике Беларусь в 2017–2019 годы снизилась до 4–6%.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9391" y="3338105"/>
            <a:ext cx="9005980" cy="76519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Программой социально-экономического развития Республики Беларусь на 2021–2025 годы в качестве ориентира ценовой стабильности определен прирост потребительских цен не более 5%.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41802" y="4566250"/>
            <a:ext cx="4297618" cy="96591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Беларуси в сентябре 2023 г. был зафиксирован исторический минимум годовой инфляции – на уровне 2,0%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1269" y="4103298"/>
            <a:ext cx="663070" cy="150962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839420" y="5592553"/>
            <a:ext cx="3964062" cy="96591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при прогнозном – 7,0–8,0% на конец года), что ниже, чем у ряда европейских государств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1131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Поддержание ценовой и финансовой стабильности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24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80"/>
            <a:ext cx="9005980" cy="538030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Уровень инфляции в других странах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9391" y="1853578"/>
            <a:ext cx="3261779" cy="59728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Общеевропейский показатель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65601" y="1853578"/>
            <a:ext cx="1593560" cy="59728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5,9%</a:t>
            </a:r>
            <a:endParaRPr lang="ru-RU" dirty="0"/>
          </a:p>
        </p:txBody>
      </p:sp>
      <p:cxnSp>
        <p:nvCxnSpPr>
          <p:cNvPr id="6" name="Прямая со стрелкой 5"/>
          <p:cNvCxnSpPr>
            <a:stCxn id="15" idx="3"/>
            <a:endCxn id="10" idx="1"/>
          </p:cNvCxnSpPr>
          <p:nvPr/>
        </p:nvCxnSpPr>
        <p:spPr>
          <a:xfrm>
            <a:off x="3321170" y="2152222"/>
            <a:ext cx="44443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9391" y="2583948"/>
            <a:ext cx="3261779" cy="59728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Латвия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65601" y="2583948"/>
            <a:ext cx="1593560" cy="59728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17,3%</a:t>
            </a:r>
            <a:endParaRPr lang="ru-RU" dirty="0"/>
          </a:p>
        </p:txBody>
      </p:sp>
      <p:cxnSp>
        <p:nvCxnSpPr>
          <p:cNvPr id="19" name="Прямая со стрелкой 18"/>
          <p:cNvCxnSpPr>
            <a:stCxn id="17" idx="3"/>
            <a:endCxn id="18" idx="1"/>
          </p:cNvCxnSpPr>
          <p:nvPr/>
        </p:nvCxnSpPr>
        <p:spPr>
          <a:xfrm>
            <a:off x="3321170" y="2882592"/>
            <a:ext cx="44443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9391" y="3314317"/>
            <a:ext cx="3261779" cy="59728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Польша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765601" y="3314317"/>
            <a:ext cx="1593560" cy="59728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10,8%</a:t>
            </a:r>
            <a:endParaRPr lang="ru-RU" dirty="0"/>
          </a:p>
        </p:txBody>
      </p:sp>
      <p:cxnSp>
        <p:nvCxnSpPr>
          <p:cNvPr id="23" name="Прямая со стрелкой 22"/>
          <p:cNvCxnSpPr>
            <a:stCxn id="21" idx="3"/>
            <a:endCxn id="22" idx="1"/>
          </p:cNvCxnSpPr>
          <p:nvPr/>
        </p:nvCxnSpPr>
        <p:spPr>
          <a:xfrm>
            <a:off x="3321170" y="3612961"/>
            <a:ext cx="44443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59391" y="4044686"/>
            <a:ext cx="3261779" cy="59728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Чехия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765601" y="4044686"/>
            <a:ext cx="1593560" cy="59728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8,5%</a:t>
            </a:r>
            <a:endParaRPr lang="ru-RU" dirty="0"/>
          </a:p>
        </p:txBody>
      </p:sp>
      <p:cxnSp>
        <p:nvCxnSpPr>
          <p:cNvPr id="26" name="Прямая со стрелкой 25"/>
          <p:cNvCxnSpPr>
            <a:stCxn id="24" idx="3"/>
            <a:endCxn id="25" idx="1"/>
          </p:cNvCxnSpPr>
          <p:nvPr/>
        </p:nvCxnSpPr>
        <p:spPr>
          <a:xfrm>
            <a:off x="3321170" y="4343330"/>
            <a:ext cx="44443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59391" y="4775055"/>
            <a:ext cx="3261779" cy="59728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Россия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765601" y="4775055"/>
            <a:ext cx="1593560" cy="59728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5,2%, </a:t>
            </a:r>
            <a:endParaRPr lang="ru-RU" dirty="0"/>
          </a:p>
        </p:txBody>
      </p:sp>
      <p:cxnSp>
        <p:nvCxnSpPr>
          <p:cNvPr id="29" name="Прямая со стрелкой 28"/>
          <p:cNvCxnSpPr>
            <a:stCxn id="27" idx="3"/>
            <a:endCxn id="28" idx="1"/>
          </p:cNvCxnSpPr>
          <p:nvPr/>
        </p:nvCxnSpPr>
        <p:spPr>
          <a:xfrm>
            <a:off x="3321170" y="5073699"/>
            <a:ext cx="44443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9391" y="5506232"/>
            <a:ext cx="3261779" cy="59728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Казахстан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765601" y="5506232"/>
            <a:ext cx="1593560" cy="59728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13,1%</a:t>
            </a:r>
            <a:endParaRPr lang="ru-RU" dirty="0"/>
          </a:p>
        </p:txBody>
      </p:sp>
      <p:cxnSp>
        <p:nvCxnSpPr>
          <p:cNvPr id="32" name="Прямая со стрелкой 31"/>
          <p:cNvCxnSpPr>
            <a:stCxn id="30" idx="3"/>
            <a:endCxn id="31" idx="1"/>
          </p:cNvCxnSpPr>
          <p:nvPr/>
        </p:nvCxnSpPr>
        <p:spPr>
          <a:xfrm>
            <a:off x="3321170" y="5804876"/>
            <a:ext cx="44443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59391" y="6237409"/>
            <a:ext cx="3261779" cy="59728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Кыргызстан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765601" y="6237409"/>
            <a:ext cx="1593560" cy="59728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9,5%, </a:t>
            </a:r>
            <a:endParaRPr lang="ru-RU" dirty="0"/>
          </a:p>
        </p:txBody>
      </p:sp>
      <p:cxnSp>
        <p:nvCxnSpPr>
          <p:cNvPr id="35" name="Прямая со стрелкой 34"/>
          <p:cNvCxnSpPr>
            <a:stCxn id="33" idx="3"/>
            <a:endCxn id="34" idx="1"/>
          </p:cNvCxnSpPr>
          <p:nvPr/>
        </p:nvCxnSpPr>
        <p:spPr>
          <a:xfrm>
            <a:off x="3321170" y="6536053"/>
            <a:ext cx="44443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5448025" y="2882592"/>
            <a:ext cx="3617345" cy="2789202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Необходимыми условиями обеспечения низкого уровня инфляции в стране выступают обеспечение финансовой стабильности и минимизация последствий внешнего давления.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788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Обеспечение энергетической безопасности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25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80"/>
            <a:ext cx="9005980" cy="538030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 последние 10 лет в нашей стране введено в </a:t>
            </a:r>
            <a:r>
              <a:rPr lang="ru-RU" b="1" dirty="0" smtClean="0"/>
              <a:t>эксплуатацию: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009291" y="2750723"/>
            <a:ext cx="6676845" cy="94138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Введен в строй первый блок Белорусской атомной </a:t>
            </a:r>
            <a:r>
              <a:rPr lang="ru-RU" b="1" dirty="0" smtClean="0"/>
              <a:t>электростанции.</a:t>
            </a:r>
          </a:p>
          <a:p>
            <a:pPr algn="ctr"/>
            <a:r>
              <a:rPr lang="ru-RU" b="1" dirty="0"/>
              <a:t>Беларусь полностью отказалась от импорта электроэнергии.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9391" y="1853578"/>
            <a:ext cx="2925349" cy="77747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2,1 тыс. МВт новых генерирующих мощностей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099706" y="1853578"/>
            <a:ext cx="2925349" cy="77747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23,5 тыс. км линий электропередачи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140021" y="1853577"/>
            <a:ext cx="2925349" cy="77747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3,4 тыс. МВА трансформаторных мощностей</a:t>
            </a:r>
            <a:endParaRPr lang="ru-RU" dirty="0"/>
          </a:p>
        </p:txBody>
      </p:sp>
      <p:cxnSp>
        <p:nvCxnSpPr>
          <p:cNvPr id="4" name="Прямая со стрелкой 3"/>
          <p:cNvCxnSpPr>
            <a:stCxn id="9" idx="2"/>
            <a:endCxn id="37" idx="0"/>
          </p:cNvCxnSpPr>
          <p:nvPr/>
        </p:nvCxnSpPr>
        <p:spPr>
          <a:xfrm flipH="1">
            <a:off x="1522066" y="1733910"/>
            <a:ext cx="3040315" cy="1196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9" idx="2"/>
            <a:endCxn id="38" idx="0"/>
          </p:cNvCxnSpPr>
          <p:nvPr/>
        </p:nvCxnSpPr>
        <p:spPr>
          <a:xfrm>
            <a:off x="4562381" y="1733910"/>
            <a:ext cx="0" cy="1196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9" idx="2"/>
            <a:endCxn id="39" idx="0"/>
          </p:cNvCxnSpPr>
          <p:nvPr/>
        </p:nvCxnSpPr>
        <p:spPr>
          <a:xfrm>
            <a:off x="4562381" y="1733910"/>
            <a:ext cx="3040315" cy="1196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59390" y="3856459"/>
            <a:ext cx="9005979" cy="94138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 момента пуска энергоблока № 1 </a:t>
            </a:r>
            <a:r>
              <a:rPr lang="ru-RU" b="1" dirty="0" err="1"/>
              <a:t>БелАЭС</a:t>
            </a:r>
            <a:r>
              <a:rPr lang="ru-RU" b="1" dirty="0"/>
              <a:t> с 03.11.2020 по 30.09.2023 выработка электроэнергии составила 19,6 млрд </a:t>
            </a:r>
            <a:r>
              <a:rPr lang="ru-RU" b="1" dirty="0" err="1"/>
              <a:t>кВт·ч</a:t>
            </a:r>
            <a:r>
              <a:rPr lang="ru-RU" b="1" dirty="0"/>
              <a:t>, что позволило заместить порядка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5,2 </a:t>
            </a:r>
            <a:r>
              <a:rPr lang="ru-RU" b="1" dirty="0"/>
              <a:t>млрд куб. м импортируемого из России природного газа.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9391" y="4917509"/>
            <a:ext cx="3529198" cy="191718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Глава государства </a:t>
            </a:r>
            <a:r>
              <a:rPr lang="ru-RU" b="1" dirty="0" err="1"/>
              <a:t>А.Г.Лукашенко</a:t>
            </a:r>
            <a:r>
              <a:rPr lang="ru-RU" b="1" dirty="0"/>
              <a:t> поставил задачу по итогам 2025 года достигнуть доли природного газа в производстве тепловой и электрической энергии не более 65%.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714115" y="4917509"/>
            <a:ext cx="3529198" cy="191718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 сравнению с 2021 годом импорт энергоносителей в 2022 году значительно сократился: по электроэнергии – почти в 15 раз, нефти – на 39%, природному газу – на 5,3%, углю – на 54%.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575" y="4950220"/>
            <a:ext cx="1669532" cy="166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03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Обеспечение энергетической безопасности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26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80"/>
            <a:ext cx="3831122" cy="538030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Альтернативные источники энергии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77970" y="1851248"/>
            <a:ext cx="8487400" cy="94138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Запасы торфа на территории страны оцениваются в 2,4 млрд т. </a:t>
            </a:r>
            <a:endParaRPr lang="ru-RU" b="1" dirty="0" smtClean="0"/>
          </a:p>
          <a:p>
            <a:pPr algn="ctr"/>
            <a:r>
              <a:rPr lang="ru-RU" b="1" dirty="0" smtClean="0"/>
              <a:t>Использование </a:t>
            </a:r>
            <a:r>
              <a:rPr lang="ru-RU" b="1" dirty="0"/>
              <a:t>торфа позволяет ежегодно замещать до 450 млн куб. м природного газа.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7970" y="2854179"/>
            <a:ext cx="8487400" cy="105872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разрабатываемый фонд, доступный для промышленного освоения, включено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99,1 </a:t>
            </a:r>
            <a:r>
              <a:rPr lang="ru-RU" b="1" dirty="0"/>
              <a:t>тыс. га земель торфяных месторождений с запасами торфа в количестве 302,1 млн т, что будет достаточно для использования в экономике на ближайшие 100 лет.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487064" y="1195880"/>
            <a:ext cx="2578306" cy="538030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ТОРФ</a:t>
            </a:r>
            <a:endParaRPr lang="ru-RU" dirty="0"/>
          </a:p>
        </p:txBody>
      </p:sp>
      <p:cxnSp>
        <p:nvCxnSpPr>
          <p:cNvPr id="5" name="Прямая со стрелкой 4"/>
          <p:cNvCxnSpPr>
            <a:stCxn id="9" idx="3"/>
            <a:endCxn id="17" idx="1"/>
          </p:cNvCxnSpPr>
          <p:nvPr/>
        </p:nvCxnSpPr>
        <p:spPr>
          <a:xfrm>
            <a:off x="3890513" y="1464895"/>
            <a:ext cx="259655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9391" y="3968690"/>
            <a:ext cx="3831122" cy="538030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ЭНЕРГИЯ ВЕТРА И ВОДЫ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9391" y="1733910"/>
            <a:ext cx="0" cy="22347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577970" y="4618299"/>
            <a:ext cx="8487400" cy="65244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2022 году выработано 361 млн кВт ч, что выше уровня 2015 года на 269 млн кВт ч (рост к 2015 году составил 392%).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77970" y="5382319"/>
            <a:ext cx="8487400" cy="114787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белорусской энергосистеме эксплуатируется 24 гидроэлектростанции суммарной установленной мощностью 88,11 МВт. Из них самые мощные: Витебская ГЭС (40,0 МВт), Полоцкая ГЭС (21,66 МВт) на </a:t>
            </a:r>
            <a:r>
              <a:rPr lang="ru-RU" b="1" dirty="0" err="1"/>
              <a:t>р.Западная</a:t>
            </a:r>
            <a:r>
              <a:rPr lang="ru-RU" b="1" dirty="0"/>
              <a:t> Двина, Гродненская ГЭС (17 МВт) на </a:t>
            </a:r>
            <a:r>
              <a:rPr lang="ru-RU" b="1" dirty="0" err="1"/>
              <a:t>р.Неман</a:t>
            </a:r>
            <a:r>
              <a:rPr lang="ru-RU" b="1" dirty="0"/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334" y="3974448"/>
            <a:ext cx="596672" cy="596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860" y="3938445"/>
            <a:ext cx="632675" cy="6326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535" y="3651531"/>
            <a:ext cx="1492370" cy="85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26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Обеспечение продовольственной безопасности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27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79"/>
            <a:ext cx="9005980" cy="70193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Согласно докладу Продовольственной и сельскохозяйственной организации Объединенных Наций, в 2022 году с проблемой голода столкнулись около 735 млн чел.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9391" y="2014695"/>
            <a:ext cx="3261779" cy="8406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2022 году 58 стран мира находились в состоянии продовольственного кризиса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46191" y="2014695"/>
            <a:ext cx="5319179" cy="8406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Это страны Африки и Азии, прежде всего, Конго, Эфиопия, Нигерия, Афганистан, Сирия.</a:t>
            </a:r>
            <a:endParaRPr lang="ru-RU" dirty="0"/>
          </a:p>
        </p:txBody>
      </p:sp>
      <p:cxnSp>
        <p:nvCxnSpPr>
          <p:cNvPr id="5" name="Прямая со стрелкой 4"/>
          <p:cNvCxnSpPr>
            <a:stCxn id="16" idx="3"/>
            <a:endCxn id="17" idx="1"/>
          </p:cNvCxnSpPr>
          <p:nvPr/>
        </p:nvCxnSpPr>
        <p:spPr>
          <a:xfrm>
            <a:off x="3321170" y="2435019"/>
            <a:ext cx="42502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9391" y="2972227"/>
            <a:ext cx="9005979" cy="109944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Африка, где голодает каждый пятый, что превышает среднемировой показатель более чем в два раза. ООН признает, что «в обозримой перспективе цели устойчивого развития в области продовольственной безопасности и качества питания не могут быть достигнуты».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9391" y="4188551"/>
            <a:ext cx="3261779" cy="112532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Основные причина нехватки продовольствия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746191" y="4188551"/>
            <a:ext cx="5319179" cy="112532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военные конфликты, которые делают невозможным ведение и развитие сельского хозяйства – в таких условиях находятся приблизительно 119 млн чел. </a:t>
            </a:r>
            <a:endParaRPr lang="ru-RU" dirty="0"/>
          </a:p>
        </p:txBody>
      </p:sp>
      <p:cxnSp>
        <p:nvCxnSpPr>
          <p:cNvPr id="26" name="Прямая со стрелкой 25"/>
          <p:cNvCxnSpPr>
            <a:stCxn id="24" idx="3"/>
            <a:endCxn id="25" idx="1"/>
          </p:cNvCxnSpPr>
          <p:nvPr/>
        </p:nvCxnSpPr>
        <p:spPr>
          <a:xfrm>
            <a:off x="3321170" y="4751212"/>
            <a:ext cx="42502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59391" y="5611910"/>
            <a:ext cx="3261779" cy="76301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экстремальные погодные условия 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746191" y="5611910"/>
            <a:ext cx="5319179" cy="76301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Африка, Индия, Китай, Южная Америка, </a:t>
            </a:r>
            <a:r>
              <a:rPr lang="ru-RU" b="1" dirty="0"/>
              <a:t>США</a:t>
            </a:r>
            <a:endParaRPr lang="ru-RU" dirty="0"/>
          </a:p>
        </p:txBody>
      </p:sp>
      <p:cxnSp>
        <p:nvCxnSpPr>
          <p:cNvPr id="31" name="Прямая со стрелкой 30"/>
          <p:cNvCxnSpPr>
            <a:stCxn id="29" idx="3"/>
            <a:endCxn id="30" idx="1"/>
          </p:cNvCxnSpPr>
          <p:nvPr/>
        </p:nvCxnSpPr>
        <p:spPr>
          <a:xfrm>
            <a:off x="3321170" y="5993416"/>
            <a:ext cx="42502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4" idx="2"/>
            <a:endCxn id="29" idx="0"/>
          </p:cNvCxnSpPr>
          <p:nvPr/>
        </p:nvCxnSpPr>
        <p:spPr>
          <a:xfrm>
            <a:off x="1690281" y="5313872"/>
            <a:ext cx="0" cy="2980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219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Обеспечение продовольственной безопасности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28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79"/>
            <a:ext cx="9005980" cy="70193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 2022 год общемировые расходы на импорт продовольствия возросли на 11%, приблизившись к </a:t>
            </a:r>
            <a:r>
              <a:rPr lang="ru-RU" b="1" dirty="0" smtClean="0"/>
              <a:t>рекордным 2 </a:t>
            </a:r>
            <a:r>
              <a:rPr lang="ru-RU" b="1" dirty="0"/>
              <a:t>трлн долл. США.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902791" y="2014696"/>
            <a:ext cx="5319179" cy="76301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 концу 2022 года ограничения или запреты на экспорт агропродовольственной продукции применяли около 30 стран мира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9390" y="3120019"/>
            <a:ext cx="9005979" cy="76301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Так экспорт сельхозпродукции из Украины привел не только к массовым акциям протеста болгарских сельхозпроизводителей в сентябре 2023 г., но и политическому конфликту на уровне президентов Украины и Польши.</a:t>
            </a:r>
            <a:endParaRPr lang="ru-RU" dirty="0"/>
          </a:p>
        </p:txBody>
      </p:sp>
      <p:sp>
        <p:nvSpPr>
          <p:cNvPr id="3" name="Стрелка вниз 2"/>
          <p:cNvSpPr/>
          <p:nvPr/>
        </p:nvSpPr>
        <p:spPr>
          <a:xfrm>
            <a:off x="4415730" y="2784962"/>
            <a:ext cx="293298" cy="327802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75" y="4154787"/>
            <a:ext cx="2497347" cy="24973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87" y="4813386"/>
            <a:ext cx="4509619" cy="1229896"/>
          </a:xfrm>
          <a:prstGeom prst="rect">
            <a:avLst/>
          </a:prstGeom>
          <a:scene3d>
            <a:camera prst="orthographicFront">
              <a:rot lat="0" lon="11999976" rev="0"/>
            </a:camera>
            <a:lightRig rig="threePt" dir="t"/>
          </a:scene3d>
        </p:spPr>
      </p:pic>
      <p:sp>
        <p:nvSpPr>
          <p:cNvPr id="7" name="Умножение 6"/>
          <p:cNvSpPr/>
          <p:nvPr/>
        </p:nvSpPr>
        <p:spPr>
          <a:xfrm>
            <a:off x="6963837" y="4325158"/>
            <a:ext cx="1792634" cy="2156604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301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5979100" y="4419614"/>
            <a:ext cx="3086270" cy="2196845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 размеру сельскохозяйственных угодий на душу населения наша страна входит в двадцатку мировых лидеров: 0,62 га при 0,2 га</a:t>
            </a:r>
          </a:p>
          <a:p>
            <a:pPr algn="ctr"/>
            <a:r>
              <a:rPr lang="ru-RU" b="1" dirty="0"/>
              <a:t>в среднем по ЕС и мировому сообществу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Обеспечение продовольственной безопасности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29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79"/>
            <a:ext cx="9005980" cy="70193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нашей стране на территории сельской местности проживает 22% населения страны, а в сельском хозяйстве трудится более 7% от занятых в реальном секторе экономики.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392" y="2144091"/>
            <a:ext cx="2959854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Основа сельского хозяйства республики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16061" y="2144091"/>
            <a:ext cx="1975448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крупное товарное производство</a:t>
            </a:r>
            <a:endParaRPr lang="ru-RU" dirty="0"/>
          </a:p>
        </p:txBody>
      </p:sp>
      <p:cxnSp>
        <p:nvCxnSpPr>
          <p:cNvPr id="13" name="Прямая со стрелкой 12"/>
          <p:cNvCxnSpPr>
            <a:stCxn id="11" idx="3"/>
          </p:cNvCxnSpPr>
          <p:nvPr/>
        </p:nvCxnSpPr>
        <p:spPr>
          <a:xfrm flipV="1">
            <a:off x="3019246" y="2550105"/>
            <a:ext cx="396814" cy="13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979101" y="2142720"/>
            <a:ext cx="3086270" cy="202383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более 80% валовой продукции, около 17% продукции обеспечивают личные подсобные хозяйства граждан и около 3% – крестьянские (фермерские) хозяйства</a:t>
            </a:r>
            <a:endParaRPr lang="ru-RU" dirty="0"/>
          </a:p>
        </p:txBody>
      </p:sp>
      <p:cxnSp>
        <p:nvCxnSpPr>
          <p:cNvPr id="17" name="Прямая со стрелкой 16"/>
          <p:cNvCxnSpPr>
            <a:stCxn id="12" idx="3"/>
          </p:cNvCxnSpPr>
          <p:nvPr/>
        </p:nvCxnSpPr>
        <p:spPr>
          <a:xfrm flipV="1">
            <a:off x="5391509" y="2550105"/>
            <a:ext cx="587591" cy="13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9391" y="3203771"/>
            <a:ext cx="5332118" cy="79625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высокий удельный уровень производства основных </a:t>
            </a:r>
            <a:r>
              <a:rPr lang="ru-RU" b="1" dirty="0" smtClean="0"/>
              <a:t>продуктов</a:t>
            </a:r>
          </a:p>
          <a:p>
            <a:pPr algn="ctr"/>
            <a:r>
              <a:rPr lang="ru-RU" b="1" dirty="0" smtClean="0"/>
              <a:t>(в расчете на одного человека в год)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9391" y="4215689"/>
            <a:ext cx="2330126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картофель – 417 кг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088257" y="4215689"/>
            <a:ext cx="2303252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мясо – 134 кг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9391" y="5207727"/>
            <a:ext cx="2330126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молоко – 850 кг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088257" y="5207727"/>
            <a:ext cx="2303252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яйцо – 374 шт.</a:t>
            </a:r>
            <a:endParaRPr lang="ru-RU" dirty="0"/>
          </a:p>
        </p:txBody>
      </p:sp>
      <p:cxnSp>
        <p:nvCxnSpPr>
          <p:cNvPr id="31" name="Прямая соединительная линия 30"/>
          <p:cNvCxnSpPr>
            <a:stCxn id="22" idx="2"/>
          </p:cNvCxnSpPr>
          <p:nvPr/>
        </p:nvCxnSpPr>
        <p:spPr>
          <a:xfrm flipH="1">
            <a:off x="2715195" y="4000030"/>
            <a:ext cx="10255" cy="174516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24" idx="1"/>
          </p:cNvCxnSpPr>
          <p:nvPr/>
        </p:nvCxnSpPr>
        <p:spPr>
          <a:xfrm flipV="1">
            <a:off x="2715195" y="4623074"/>
            <a:ext cx="373062" cy="292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2715195" y="5683981"/>
            <a:ext cx="373062" cy="292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23" idx="3"/>
          </p:cNvCxnSpPr>
          <p:nvPr/>
        </p:nvCxnSpPr>
        <p:spPr>
          <a:xfrm flipH="1" flipV="1">
            <a:off x="2389517" y="4623074"/>
            <a:ext cx="325678" cy="292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 flipV="1">
            <a:off x="2389517" y="5681354"/>
            <a:ext cx="325678" cy="292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619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9009" y="6149286"/>
            <a:ext cx="9005980" cy="77925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поддержание товарной и </a:t>
            </a:r>
            <a:r>
              <a:rPr lang="ru-RU" b="1" dirty="0" err="1"/>
              <a:t>страновой</a:t>
            </a:r>
            <a:r>
              <a:rPr lang="ru-RU" b="1" dirty="0"/>
              <a:t> диверсификации экспорта товаров и услуг, сбалансированность внешней торговли, обеспечение внешнеэкономической безопасности и </a:t>
            </a:r>
            <a:r>
              <a:rPr lang="ru-RU" b="1" dirty="0" smtClean="0"/>
              <a:t>др.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Общие сведения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9009" y="1388853"/>
            <a:ext cx="9005980" cy="457200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Основные национальные интересы в экономической сфере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3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009" y="2024331"/>
            <a:ext cx="9005980" cy="77925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экономический рост и повышение конкурентоспособности белорусской экономики на основе ее структурной </a:t>
            </a:r>
            <a:r>
              <a:rPr lang="ru-RU" b="1" dirty="0" smtClean="0"/>
              <a:t>перестройки;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009" y="2843183"/>
            <a:ext cx="9005980" cy="77925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обеспечение ценовой и финансовой стабильности;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009" y="3662035"/>
            <a:ext cx="9005980" cy="77925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достижение уровня энергетической безопасности, обеспечивающего приемлемый уровень диверсификации топливно-энергетического баланса страны по видам и поставщикам потребляемых топливно-энергетических </a:t>
            </a:r>
            <a:r>
              <a:rPr lang="ru-RU" b="1" dirty="0" smtClean="0"/>
              <a:t>ресурсов;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009" y="4480887"/>
            <a:ext cx="9005980" cy="77925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обеспечение продовольственной безопасности;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9009" y="5299739"/>
            <a:ext cx="9005980" cy="77925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внедрение перспективных технологий в экономику страны, в том числе за счет прямых иностранных инвестиций, доступность зарубежных кредитных </a:t>
            </a:r>
            <a:r>
              <a:rPr lang="ru-RU" b="1" dirty="0" smtClean="0"/>
              <a:t>ресурсов;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233672" y="1846053"/>
            <a:ext cx="267419" cy="178278"/>
          </a:xfrm>
          <a:prstGeom prst="downArrow">
            <a:avLst/>
          </a:prstGeom>
          <a:solidFill>
            <a:srgbClr val="1E53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562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5979100" y="4419614"/>
            <a:ext cx="3086270" cy="2196845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 размеру сельскохозяйственных угодий на душу населения наша страна входит в двадцатку мировых лидеров: 0,62 га при 0,2 га</a:t>
            </a:r>
          </a:p>
          <a:p>
            <a:pPr algn="ctr"/>
            <a:r>
              <a:rPr lang="ru-RU" b="1" dirty="0"/>
              <a:t>в среднем по ЕС и мировому сообществу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Обеспечение продовольственной безопасности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30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79"/>
            <a:ext cx="9005980" cy="70193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нашей стране на территории сельской местности проживает 22% населения страны, а в сельском хозяйстве трудится более 7% от занятых в реальном секторе экономики.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392" y="2144091"/>
            <a:ext cx="2959854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Основа сельского хозяйства республики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16061" y="2144091"/>
            <a:ext cx="1975448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крупное товарное производство</a:t>
            </a:r>
            <a:endParaRPr lang="ru-RU" dirty="0"/>
          </a:p>
        </p:txBody>
      </p:sp>
      <p:cxnSp>
        <p:nvCxnSpPr>
          <p:cNvPr id="13" name="Прямая со стрелкой 12"/>
          <p:cNvCxnSpPr>
            <a:stCxn id="11" idx="3"/>
          </p:cNvCxnSpPr>
          <p:nvPr/>
        </p:nvCxnSpPr>
        <p:spPr>
          <a:xfrm flipV="1">
            <a:off x="3019246" y="2550105"/>
            <a:ext cx="396814" cy="13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979101" y="2142720"/>
            <a:ext cx="3086270" cy="202383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более 80% валовой продукции, около 17% продукции обеспечивают личные подсобные хозяйства граждан и около 3% – крестьянские (фермерские) хозяйства</a:t>
            </a:r>
            <a:endParaRPr lang="ru-RU" dirty="0"/>
          </a:p>
        </p:txBody>
      </p:sp>
      <p:cxnSp>
        <p:nvCxnSpPr>
          <p:cNvPr id="17" name="Прямая со стрелкой 16"/>
          <p:cNvCxnSpPr>
            <a:stCxn id="12" idx="3"/>
          </p:cNvCxnSpPr>
          <p:nvPr/>
        </p:nvCxnSpPr>
        <p:spPr>
          <a:xfrm flipV="1">
            <a:off x="5391509" y="2550105"/>
            <a:ext cx="587591" cy="13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9391" y="3203771"/>
            <a:ext cx="5332118" cy="79625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высокий удельный уровень производства основных </a:t>
            </a:r>
            <a:r>
              <a:rPr lang="ru-RU" b="1" dirty="0" smtClean="0"/>
              <a:t>продуктов</a:t>
            </a:r>
          </a:p>
          <a:p>
            <a:pPr algn="ctr"/>
            <a:r>
              <a:rPr lang="ru-RU" b="1" dirty="0" smtClean="0"/>
              <a:t>(в расчете на одного человека в год)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9391" y="4215689"/>
            <a:ext cx="2330126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картофель – 417 кг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088257" y="4215689"/>
            <a:ext cx="2303252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мясо – 134 кг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9391" y="5207727"/>
            <a:ext cx="2330126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молоко – 850 кг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088257" y="5207727"/>
            <a:ext cx="2303252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яйцо – 374 шт.</a:t>
            </a:r>
            <a:endParaRPr lang="ru-RU" dirty="0"/>
          </a:p>
        </p:txBody>
      </p:sp>
      <p:cxnSp>
        <p:nvCxnSpPr>
          <p:cNvPr id="31" name="Прямая соединительная линия 30"/>
          <p:cNvCxnSpPr>
            <a:stCxn id="22" idx="2"/>
          </p:cNvCxnSpPr>
          <p:nvPr/>
        </p:nvCxnSpPr>
        <p:spPr>
          <a:xfrm flipH="1">
            <a:off x="2715195" y="4000030"/>
            <a:ext cx="10255" cy="174516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24" idx="1"/>
          </p:cNvCxnSpPr>
          <p:nvPr/>
        </p:nvCxnSpPr>
        <p:spPr>
          <a:xfrm flipV="1">
            <a:off x="2715195" y="4623074"/>
            <a:ext cx="373062" cy="292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2715195" y="5683981"/>
            <a:ext cx="373062" cy="292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23" idx="3"/>
          </p:cNvCxnSpPr>
          <p:nvPr/>
        </p:nvCxnSpPr>
        <p:spPr>
          <a:xfrm flipH="1" flipV="1">
            <a:off x="2389517" y="4623074"/>
            <a:ext cx="325678" cy="292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 flipV="1">
            <a:off x="2389517" y="5681354"/>
            <a:ext cx="325678" cy="292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8" t="24774" r="6188" b="22762"/>
          <a:stretch/>
        </p:blipFill>
        <p:spPr>
          <a:xfrm>
            <a:off x="1857930" y="5732427"/>
            <a:ext cx="2087592" cy="123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55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Обеспечение продовольственной безопасности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31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79"/>
            <a:ext cx="9005980" cy="70193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Уровень </a:t>
            </a:r>
            <a:r>
              <a:rPr lang="ru-RU" b="1" dirty="0" err="1"/>
              <a:t>самообеспечения</a:t>
            </a:r>
            <a:r>
              <a:rPr lang="ru-RU" b="1" dirty="0"/>
              <a:t> по основным видам сельскохозяйственной продукции в нашей стране ежегодно превышает 100%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836432" y="2113469"/>
            <a:ext cx="2330126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картофель – 389%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865298" y="2113469"/>
            <a:ext cx="2303252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мясо </a:t>
            </a:r>
            <a:r>
              <a:rPr lang="ru-RU" b="1" dirty="0"/>
              <a:t>– 133%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836432" y="3105507"/>
            <a:ext cx="2330126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молоко </a:t>
            </a:r>
            <a:r>
              <a:rPr lang="ru-RU" b="1" dirty="0"/>
              <a:t>– 267%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865298" y="3073757"/>
            <a:ext cx="2303252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яйцо </a:t>
            </a:r>
            <a:r>
              <a:rPr lang="ru-RU" b="1" dirty="0"/>
              <a:t>– 126%</a:t>
            </a:r>
            <a:endParaRPr lang="ru-RU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4492236" y="1897810"/>
            <a:ext cx="10256" cy="171057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24" idx="1"/>
          </p:cNvCxnSpPr>
          <p:nvPr/>
        </p:nvCxnSpPr>
        <p:spPr>
          <a:xfrm flipV="1">
            <a:off x="4492236" y="2520854"/>
            <a:ext cx="373062" cy="292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4502492" y="3472516"/>
            <a:ext cx="362806" cy="1272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23" idx="3"/>
          </p:cNvCxnSpPr>
          <p:nvPr/>
        </p:nvCxnSpPr>
        <p:spPr>
          <a:xfrm flipH="1" flipV="1">
            <a:off x="4166558" y="2520854"/>
            <a:ext cx="325678" cy="292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25" idx="3"/>
          </p:cNvCxnSpPr>
          <p:nvPr/>
        </p:nvCxnSpPr>
        <p:spPr>
          <a:xfrm flipH="1" flipV="1">
            <a:off x="4166558" y="3512892"/>
            <a:ext cx="325678" cy="954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59391" y="4093660"/>
            <a:ext cx="9005980" cy="47751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расчете на душу населения в Беларуси в среднем в год потребляется: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9391" y="4678313"/>
            <a:ext cx="2183477" cy="5665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мясо </a:t>
            </a:r>
            <a:r>
              <a:rPr lang="ru-RU" b="1" dirty="0"/>
              <a:t>– 98 кг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9391" y="5355623"/>
            <a:ext cx="2183477" cy="5665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молокопродукты </a:t>
            </a:r>
            <a:r>
              <a:rPr lang="ru-RU" b="1" dirty="0"/>
              <a:t>– 238 кг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316636" y="4680752"/>
            <a:ext cx="1996572" cy="5665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фруктов,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ягод – 92 кг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316636" y="5355622"/>
            <a:ext cx="1996572" cy="5665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овощей, бахчевых </a:t>
            </a:r>
            <a:r>
              <a:rPr lang="ru-RU" b="1" dirty="0" smtClean="0"/>
              <a:t>– 174 кг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386976" y="4678313"/>
            <a:ext cx="1996572" cy="5665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картофель – 161 кг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386976" y="5354009"/>
            <a:ext cx="1996572" cy="5665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хлебопродукты – </a:t>
            </a:r>
            <a:br>
              <a:rPr lang="ru-RU" b="1" dirty="0" smtClean="0"/>
            </a:br>
            <a:r>
              <a:rPr lang="ru-RU" b="1" dirty="0" smtClean="0"/>
              <a:t>78 кг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457316" y="4678313"/>
            <a:ext cx="1177061" cy="5665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сахар – 40 кг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457316" y="5354009"/>
            <a:ext cx="2488276" cy="5665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масло растительное </a:t>
            </a:r>
            <a:r>
              <a:rPr lang="ru-RU" b="1" dirty="0"/>
              <a:t>–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18 кг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7768531" y="4670552"/>
            <a:ext cx="1177061" cy="5665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яйцо – 265 шт.</a:t>
            </a:r>
            <a:endParaRPr lang="ru-RU" dirty="0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3" y="2285203"/>
            <a:ext cx="1723995" cy="142106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242" y="1992766"/>
            <a:ext cx="1531350" cy="202084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22" y="5810547"/>
            <a:ext cx="1712787" cy="114242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970" y="5972075"/>
            <a:ext cx="1465671" cy="90229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347" y="5954536"/>
            <a:ext cx="1509623" cy="87823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12" y="5972075"/>
            <a:ext cx="1374264" cy="83533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180" y="5874893"/>
            <a:ext cx="1563767" cy="99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35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Обеспечение продовольственной безопасности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32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79"/>
            <a:ext cx="9005980" cy="70193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Уровень </a:t>
            </a:r>
            <a:r>
              <a:rPr lang="ru-RU" b="1" dirty="0" err="1"/>
              <a:t>самообеспечения</a:t>
            </a:r>
            <a:r>
              <a:rPr lang="ru-RU" b="1" dirty="0"/>
              <a:t> по основным видам сельскохозяйственной продукции в нашей стране ежегодно превышает 100%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836432" y="2113469"/>
            <a:ext cx="2330126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картофель – 389%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865298" y="2113469"/>
            <a:ext cx="2303252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мясо </a:t>
            </a:r>
            <a:r>
              <a:rPr lang="ru-RU" b="1" dirty="0"/>
              <a:t>– 133%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836432" y="3105507"/>
            <a:ext cx="2330126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молоко </a:t>
            </a:r>
            <a:r>
              <a:rPr lang="ru-RU" b="1" dirty="0"/>
              <a:t>– 267%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865298" y="3073757"/>
            <a:ext cx="2303252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яйцо </a:t>
            </a:r>
            <a:r>
              <a:rPr lang="ru-RU" b="1" dirty="0"/>
              <a:t>– 126%</a:t>
            </a:r>
            <a:endParaRPr lang="ru-RU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4492236" y="1897810"/>
            <a:ext cx="10256" cy="171057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24" idx="1"/>
          </p:cNvCxnSpPr>
          <p:nvPr/>
        </p:nvCxnSpPr>
        <p:spPr>
          <a:xfrm flipV="1">
            <a:off x="4492236" y="2520854"/>
            <a:ext cx="373062" cy="292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4502492" y="3472516"/>
            <a:ext cx="362806" cy="1272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23" idx="3"/>
          </p:cNvCxnSpPr>
          <p:nvPr/>
        </p:nvCxnSpPr>
        <p:spPr>
          <a:xfrm flipH="1" flipV="1">
            <a:off x="4166558" y="2520854"/>
            <a:ext cx="325678" cy="292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25" idx="3"/>
          </p:cNvCxnSpPr>
          <p:nvPr/>
        </p:nvCxnSpPr>
        <p:spPr>
          <a:xfrm flipH="1" flipV="1">
            <a:off x="4166558" y="3512892"/>
            <a:ext cx="325678" cy="954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59391" y="4093660"/>
            <a:ext cx="9005980" cy="47751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расчете на душу населения в Беларуси в среднем в год потребляется: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9391" y="4678313"/>
            <a:ext cx="2183477" cy="5665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мясо </a:t>
            </a:r>
            <a:r>
              <a:rPr lang="ru-RU" b="1" dirty="0"/>
              <a:t>– 98 кг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9391" y="5355623"/>
            <a:ext cx="2183477" cy="5665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молокопродукты </a:t>
            </a:r>
            <a:r>
              <a:rPr lang="ru-RU" b="1" dirty="0"/>
              <a:t>– 238 кг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316636" y="4680752"/>
            <a:ext cx="1996572" cy="5665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фруктов,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ягод – 92 кг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316636" y="5355622"/>
            <a:ext cx="1996572" cy="5665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овощей, бахчевых </a:t>
            </a:r>
            <a:r>
              <a:rPr lang="ru-RU" b="1" dirty="0" smtClean="0"/>
              <a:t>– 174 кг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386976" y="4678313"/>
            <a:ext cx="1996572" cy="5665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картофель – 161 кг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386976" y="5354009"/>
            <a:ext cx="1996572" cy="5665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хлебопродукты – </a:t>
            </a:r>
            <a:br>
              <a:rPr lang="ru-RU" b="1" dirty="0" smtClean="0"/>
            </a:br>
            <a:r>
              <a:rPr lang="ru-RU" b="1" dirty="0" smtClean="0"/>
              <a:t>78 кг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457316" y="4678313"/>
            <a:ext cx="1177061" cy="5665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сахар – 40 кг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457316" y="5354009"/>
            <a:ext cx="2488276" cy="5665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масло растительное </a:t>
            </a:r>
            <a:r>
              <a:rPr lang="ru-RU" b="1" dirty="0"/>
              <a:t>–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18 кг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7768531" y="4670552"/>
            <a:ext cx="1177061" cy="5665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яйцо – 265 шт.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3" y="2285203"/>
            <a:ext cx="1723995" cy="14210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242" y="1992766"/>
            <a:ext cx="1531350" cy="20208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22" y="5810547"/>
            <a:ext cx="1712787" cy="11424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970" y="5972075"/>
            <a:ext cx="1465671" cy="9022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347" y="5954536"/>
            <a:ext cx="1509623" cy="8782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12" y="5972075"/>
            <a:ext cx="1374264" cy="8353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180" y="5874893"/>
            <a:ext cx="1563767" cy="99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25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Обеспечение продовольственной безопасности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33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79"/>
            <a:ext cx="9005980" cy="70193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2022 году в хозяйствах всех категорий было произведено продукции на сумму почти 32 млрд руб., что в сопоставимых ценах на 3,6% 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9390" y="2014696"/>
            <a:ext cx="9005980" cy="70193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 состоянию на 31 октября 2023 г. в Беларуси во всех категориях хозяйств намолочено 9096,2 тыс. </a:t>
            </a:r>
            <a:r>
              <a:rPr lang="ru-RU" b="1" dirty="0" smtClean="0"/>
              <a:t>тонн </a:t>
            </a:r>
            <a:r>
              <a:rPr lang="ru-RU" b="1" dirty="0"/>
              <a:t>зерна с учетом рапса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9390" y="2778829"/>
            <a:ext cx="9005980" cy="70193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Убрано 201,9 тыс. га площадей кукурузы на зерно, намолочено 1668,6 тыс. </a:t>
            </a:r>
            <a:r>
              <a:rPr lang="ru-RU" b="1" dirty="0" smtClean="0"/>
              <a:t>тонн </a:t>
            </a:r>
            <a:br>
              <a:rPr lang="ru-RU" b="1" dirty="0" smtClean="0"/>
            </a:br>
            <a:r>
              <a:rPr lang="ru-RU" b="1" dirty="0" smtClean="0"/>
              <a:t>с </a:t>
            </a:r>
            <a:r>
              <a:rPr lang="ru-RU" b="1" dirty="0"/>
              <a:t>урожайностью 82,7 ц/га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9390" y="3542962"/>
            <a:ext cx="9005980" cy="44660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Собрано 22 400,0 тыс. т зеленой массы кукурузы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5409" y="4555466"/>
            <a:ext cx="9005980" cy="42532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Уборка </a:t>
            </a:r>
            <a:r>
              <a:rPr lang="ru-RU" b="1" dirty="0"/>
              <a:t>сахарной свеклы: накопано 3734,3 тыс. т с урожайностью 472,0, ц/га.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59390" y="4049214"/>
            <a:ext cx="9005980" cy="44660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Овощи убраны на 5,04 тыс. га площадей, всего их </a:t>
            </a:r>
            <a:r>
              <a:rPr lang="ru-RU" b="1" dirty="0" smtClean="0"/>
              <a:t>собрано 150,6 </a:t>
            </a:r>
            <a:r>
              <a:rPr lang="ru-RU" b="1" dirty="0" err="1"/>
              <a:t>тыс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282" y="4622321"/>
            <a:ext cx="6530196" cy="229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32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Внешнеэкономическая деятельность Республики Беларусь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34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79"/>
            <a:ext cx="9005980" cy="44901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Республика Беларусь экспортирует товары в 150 стран мира.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9390" y="3056125"/>
            <a:ext cx="9005980" cy="44901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 торговлю с Россией приходится 58% всех экспортно-импортных операций.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9390" y="1761782"/>
            <a:ext cx="9005980" cy="98729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январе–августе 2023 г. внешнеторговый оборот Республики Беларусь составил 54,1 млрд долл. США (рост на 14,8% к аналогичному периоду 2022 года), экспорт – 25,9 млрд долл. США (рост на 8,4%), импорт – 28,2 млрд долл. США (рост на 21,4%).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9390" y="3622029"/>
            <a:ext cx="9005980" cy="1105245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 итогам 2022 года зафиксирован рекордный рост белорусско-российского товарооборота – более 50 млрд долл. США, который продолжился в текущем году.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 </a:t>
            </a:r>
            <a:r>
              <a:rPr lang="ru-RU" b="1" dirty="0"/>
              <a:t>I полугодии 2023 г. рост по отношению к аналогичному периоду 2022 года составил 16,9 </a:t>
            </a:r>
            <a:r>
              <a:rPr lang="ru-RU" b="1" dirty="0" smtClean="0"/>
              <a:t>%.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9390" y="4889326"/>
            <a:ext cx="9005980" cy="44901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Углубляется взаимовыгодное сотрудничество в рамках международных интеграционных объединений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9390" y="5479258"/>
            <a:ext cx="9005980" cy="1105245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Экспортные поставки </a:t>
            </a:r>
            <a:r>
              <a:rPr lang="ru-RU" b="1" dirty="0" smtClean="0"/>
              <a:t>на </a:t>
            </a:r>
            <a:r>
              <a:rPr lang="ru-RU" b="1" dirty="0"/>
              <a:t>рынки стран ЕАЭС возросли почти на четверть (на 23,4%), в</a:t>
            </a:r>
          </a:p>
          <a:p>
            <a:pPr algn="ctr"/>
            <a:r>
              <a:rPr lang="ru-RU" b="1" dirty="0"/>
              <a:t>страны СНГ – на 14,8%. Удельный вес стран ЕАЭС в общем объеме экспорта составил 67,2%, стран СНГ – 69,5%.</a:t>
            </a:r>
          </a:p>
        </p:txBody>
      </p:sp>
    </p:spTree>
    <p:extLst>
      <p:ext uri="{BB962C8B-B14F-4D97-AF65-F5344CB8AC3E}">
        <p14:creationId xmlns:p14="http://schemas.microsoft.com/office/powerpoint/2010/main" val="2869389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Внешнеэкономическая деятельность Республики Беларусь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35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79"/>
            <a:ext cx="9005980" cy="658800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Беларусь продолжает диверсифицировать внешний географический контур, наращивая свое присутствие на рынках стран «дальней дуги».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9390" y="3622029"/>
            <a:ext cx="9005980" cy="64330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структуре экспортной корзины стало меньше сырья и материалов, больше инвестиционных товаров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389" y="2478673"/>
            <a:ext cx="2330126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страны </a:t>
            </a:r>
            <a:br>
              <a:rPr lang="ru-RU" b="1" dirty="0" smtClean="0"/>
            </a:br>
            <a:r>
              <a:rPr lang="ru-RU" b="1" dirty="0" smtClean="0"/>
              <a:t>Азии – в 1,6 раз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390" y="1906421"/>
            <a:ext cx="2330126" cy="43133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поставки выросли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575427" y="2478673"/>
            <a:ext cx="2330126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страны Северной и Южной Америки  </a:t>
            </a:r>
            <a:r>
              <a:rPr lang="ru-RU" b="1" dirty="0" smtClean="0"/>
              <a:t>– в 1,2 раз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091465" y="2474975"/>
            <a:ext cx="2330126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Китай – рост </a:t>
            </a:r>
            <a:r>
              <a:rPr lang="ru-RU" b="1" dirty="0"/>
              <a:t>экспорта на 3,6%</a:t>
            </a:r>
            <a:endParaRPr lang="ru-RU" dirty="0"/>
          </a:p>
        </p:txBody>
      </p:sp>
      <p:cxnSp>
        <p:nvCxnSpPr>
          <p:cNvPr id="5" name="Прямая со стрелкой 4"/>
          <p:cNvCxnSpPr>
            <a:stCxn id="18" idx="2"/>
            <a:endCxn id="13" idx="0"/>
          </p:cNvCxnSpPr>
          <p:nvPr/>
        </p:nvCxnSpPr>
        <p:spPr>
          <a:xfrm flipH="1">
            <a:off x="1224452" y="2337758"/>
            <a:ext cx="1" cy="1409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18" idx="3"/>
            <a:endCxn id="19" idx="0"/>
          </p:cNvCxnSpPr>
          <p:nvPr/>
        </p:nvCxnSpPr>
        <p:spPr>
          <a:xfrm>
            <a:off x="2389516" y="2122090"/>
            <a:ext cx="1350974" cy="3565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18" idx="3"/>
            <a:endCxn id="20" idx="0"/>
          </p:cNvCxnSpPr>
          <p:nvPr/>
        </p:nvCxnSpPr>
        <p:spPr>
          <a:xfrm>
            <a:off x="2389516" y="2122090"/>
            <a:ext cx="3867012" cy="3528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9389" y="4426251"/>
            <a:ext cx="2123094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Экспорт грузовых автомобилей </a:t>
            </a:r>
            <a:r>
              <a:rPr lang="ru-RU" b="1" dirty="0" smtClean="0"/>
              <a:t>вырос на 14%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317601" y="4426250"/>
            <a:ext cx="2123094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Экспорт прицепов и полуприцепов  </a:t>
            </a:r>
            <a:r>
              <a:rPr lang="ru-RU" b="1" dirty="0" smtClean="0"/>
              <a:t>вырос в 2,7 раза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536041" y="4426249"/>
            <a:ext cx="2123094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Экспорт </a:t>
            </a:r>
            <a:r>
              <a:rPr lang="ru-RU" b="1" dirty="0" smtClean="0"/>
              <a:t>автобусов  вырос в 1,2 раза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754482" y="4433100"/>
            <a:ext cx="2345387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Экспорт телевизоров и </a:t>
            </a:r>
            <a:r>
              <a:rPr lang="ru-RU" b="1" dirty="0" smtClean="0"/>
              <a:t>мониторов вырос </a:t>
            </a:r>
            <a:br>
              <a:rPr lang="ru-RU" b="1" dirty="0" smtClean="0"/>
            </a:br>
            <a:r>
              <a:rPr lang="ru-RU" b="1" dirty="0" smtClean="0"/>
              <a:t>в 3,4 раза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9389" y="5412460"/>
            <a:ext cx="9005980" cy="85894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2022 году республика достигла рекордного показателя по объему поставок продовольствия на внешний рынок – 8,3 млрд долл. США, что на 24% больше,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чем в 2021 </a:t>
            </a:r>
            <a:r>
              <a:rPr lang="ru-RU" b="1" dirty="0"/>
              <a:t>году.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1062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Внешнеэкономическая деятельность Республики Беларусь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36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2" y="1443851"/>
            <a:ext cx="9005978" cy="37825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ЭКСПОРТ УСЛУГ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392" y="1938994"/>
            <a:ext cx="2330126" cy="43133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строительные услуги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618562" y="1938994"/>
            <a:ext cx="2764322" cy="43133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120% за 8 месяцев 2023 г.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611928" y="1938994"/>
            <a:ext cx="3453442" cy="43133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Россия</a:t>
            </a:r>
            <a:endParaRPr lang="ru-RU" dirty="0"/>
          </a:p>
        </p:txBody>
      </p:sp>
      <p:cxnSp>
        <p:nvCxnSpPr>
          <p:cNvPr id="4" name="Прямая со стрелкой 3"/>
          <p:cNvCxnSpPr>
            <a:stCxn id="18" idx="3"/>
            <a:endCxn id="21" idx="1"/>
          </p:cNvCxnSpPr>
          <p:nvPr/>
        </p:nvCxnSpPr>
        <p:spPr>
          <a:xfrm>
            <a:off x="2389518" y="2154663"/>
            <a:ext cx="22904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1" idx="3"/>
            <a:endCxn id="25" idx="1"/>
          </p:cNvCxnSpPr>
          <p:nvPr/>
        </p:nvCxnSpPr>
        <p:spPr>
          <a:xfrm>
            <a:off x="5382884" y="2154663"/>
            <a:ext cx="22904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59392" y="2487215"/>
            <a:ext cx="2330126" cy="43133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туристические услуги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618562" y="2487215"/>
            <a:ext cx="2764322" cy="43133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28,7% </a:t>
            </a:r>
            <a:r>
              <a:rPr lang="ru-RU" b="1" dirty="0"/>
              <a:t>за 8 месяцев </a:t>
            </a:r>
            <a:r>
              <a:rPr lang="ru-RU" b="1" dirty="0" smtClean="0"/>
              <a:t>2023г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611928" y="2487214"/>
            <a:ext cx="3453442" cy="43133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Россия, Латвия, Литва, Польша</a:t>
            </a:r>
            <a:endParaRPr lang="ru-RU" dirty="0"/>
          </a:p>
        </p:txBody>
      </p:sp>
      <p:cxnSp>
        <p:nvCxnSpPr>
          <p:cNvPr id="31" name="Прямая со стрелкой 30"/>
          <p:cNvCxnSpPr>
            <a:stCxn id="28" idx="3"/>
            <a:endCxn id="29" idx="1"/>
          </p:cNvCxnSpPr>
          <p:nvPr/>
        </p:nvCxnSpPr>
        <p:spPr>
          <a:xfrm>
            <a:off x="2389518" y="2702884"/>
            <a:ext cx="22904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29" idx="3"/>
            <a:endCxn id="30" idx="1"/>
          </p:cNvCxnSpPr>
          <p:nvPr/>
        </p:nvCxnSpPr>
        <p:spPr>
          <a:xfrm flipV="1">
            <a:off x="5382884" y="2702883"/>
            <a:ext cx="229044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59392" y="3035433"/>
            <a:ext cx="2330126" cy="525082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услуги здравоохранения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618562" y="3035432"/>
            <a:ext cx="6446808" cy="52508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Россию </a:t>
            </a:r>
            <a:r>
              <a:rPr lang="ru-RU" b="1" dirty="0"/>
              <a:t>–</a:t>
            </a:r>
            <a:r>
              <a:rPr lang="ru-RU" b="1" dirty="0" smtClean="0"/>
              <a:t> в 1,3 раза, в Латвию – в 1,9 раза, в Литву</a:t>
            </a:r>
            <a:r>
              <a:rPr lang="ru-RU" b="1" dirty="0"/>
              <a:t> – в 1,9 раза</a:t>
            </a:r>
            <a:r>
              <a:rPr lang="ru-RU" b="1" dirty="0" smtClean="0"/>
              <a:t>, в Сербию </a:t>
            </a:r>
            <a:r>
              <a:rPr lang="ru-RU" b="1" dirty="0"/>
              <a:t>– в </a:t>
            </a:r>
            <a:r>
              <a:rPr lang="ru-RU" b="1" dirty="0" smtClean="0"/>
              <a:t>3,9 раза, в Боснию и Герцеговину </a:t>
            </a:r>
            <a:r>
              <a:rPr lang="ru-RU" b="1" dirty="0"/>
              <a:t>–</a:t>
            </a:r>
            <a:r>
              <a:rPr lang="ru-RU" b="1" dirty="0" smtClean="0"/>
              <a:t> в 2,2 </a:t>
            </a:r>
            <a:endParaRPr lang="ru-RU" dirty="0"/>
          </a:p>
        </p:txBody>
      </p:sp>
      <p:cxnSp>
        <p:nvCxnSpPr>
          <p:cNvPr id="36" name="Прямая со стрелкой 35"/>
          <p:cNvCxnSpPr>
            <a:stCxn id="33" idx="3"/>
          </p:cNvCxnSpPr>
          <p:nvPr/>
        </p:nvCxnSpPr>
        <p:spPr>
          <a:xfrm>
            <a:off x="2389518" y="3297974"/>
            <a:ext cx="22904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59392" y="3677395"/>
            <a:ext cx="2330126" cy="57323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услуги образования</a:t>
            </a:r>
            <a:endParaRPr lang="ru-RU" dirty="0"/>
          </a:p>
        </p:txBody>
      </p:sp>
      <p:cxnSp>
        <p:nvCxnSpPr>
          <p:cNvPr id="46" name="Прямая со стрелкой 45"/>
          <p:cNvCxnSpPr>
            <a:stCxn id="44" idx="3"/>
            <a:endCxn id="50" idx="1"/>
          </p:cNvCxnSpPr>
          <p:nvPr/>
        </p:nvCxnSpPr>
        <p:spPr>
          <a:xfrm>
            <a:off x="2389518" y="3964012"/>
            <a:ext cx="21605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2605570" y="3677395"/>
            <a:ext cx="2764322" cy="57323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9,9% </a:t>
            </a:r>
            <a:r>
              <a:rPr lang="ru-RU" b="1" dirty="0"/>
              <a:t>за 8 месяцев </a:t>
            </a:r>
            <a:r>
              <a:rPr lang="ru-RU" b="1" dirty="0" smtClean="0"/>
              <a:t>2023 г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5611928" y="3677395"/>
            <a:ext cx="3453442" cy="57323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Китай, Узбекистан, Шри-Ланка, Россия, Индия, Ливан, Нигерия</a:t>
            </a:r>
            <a:endParaRPr lang="ru-RU" dirty="0"/>
          </a:p>
        </p:txBody>
      </p:sp>
      <p:cxnSp>
        <p:nvCxnSpPr>
          <p:cNvPr id="56" name="Прямая со стрелкой 55"/>
          <p:cNvCxnSpPr>
            <a:stCxn id="50" idx="3"/>
            <a:endCxn id="55" idx="1"/>
          </p:cNvCxnSpPr>
          <p:nvPr/>
        </p:nvCxnSpPr>
        <p:spPr>
          <a:xfrm>
            <a:off x="5369892" y="3964012"/>
            <a:ext cx="2420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59392" y="4348117"/>
            <a:ext cx="9005978" cy="37825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ЭКСПОРТ УСЛУГ В ВИТЕБСКОЙ ОБЛАСТИ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59392" y="4889517"/>
            <a:ext cx="2330126" cy="525082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услуги здравоохранения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2618562" y="4889516"/>
            <a:ext cx="6446808" cy="52508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Россию </a:t>
            </a:r>
            <a:r>
              <a:rPr lang="ru-RU" b="1" dirty="0"/>
              <a:t>–</a:t>
            </a:r>
            <a:r>
              <a:rPr lang="ru-RU" b="1" dirty="0" smtClean="0"/>
              <a:t> в 1,1 раза, в Латвию – в 1,4 раза, в Эстонию </a:t>
            </a:r>
            <a:r>
              <a:rPr lang="ru-RU" b="1" dirty="0"/>
              <a:t>– в </a:t>
            </a:r>
            <a:r>
              <a:rPr lang="ru-RU" b="1" dirty="0" smtClean="0"/>
              <a:t>1,2 </a:t>
            </a:r>
            <a:r>
              <a:rPr lang="ru-RU" b="1" dirty="0"/>
              <a:t>раза</a:t>
            </a:r>
            <a:r>
              <a:rPr lang="ru-RU" b="1" dirty="0" smtClean="0"/>
              <a:t>, в Сербию </a:t>
            </a:r>
            <a:r>
              <a:rPr lang="ru-RU" b="1" dirty="0"/>
              <a:t>– в </a:t>
            </a:r>
            <a:r>
              <a:rPr lang="ru-RU" b="1" dirty="0" smtClean="0"/>
              <a:t>1,7 раза</a:t>
            </a:r>
            <a:endParaRPr lang="ru-RU" dirty="0"/>
          </a:p>
        </p:txBody>
      </p:sp>
      <p:cxnSp>
        <p:nvCxnSpPr>
          <p:cNvPr id="64" name="Прямая со стрелкой 63"/>
          <p:cNvCxnSpPr>
            <a:stCxn id="62" idx="3"/>
          </p:cNvCxnSpPr>
          <p:nvPr/>
        </p:nvCxnSpPr>
        <p:spPr>
          <a:xfrm>
            <a:off x="2389518" y="5152058"/>
            <a:ext cx="22904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59392" y="5531479"/>
            <a:ext cx="2330126" cy="57323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услуги образования</a:t>
            </a:r>
            <a:endParaRPr lang="ru-RU" dirty="0"/>
          </a:p>
        </p:txBody>
      </p:sp>
      <p:cxnSp>
        <p:nvCxnSpPr>
          <p:cNvPr id="66" name="Прямая со стрелкой 65"/>
          <p:cNvCxnSpPr>
            <a:stCxn id="65" idx="3"/>
            <a:endCxn id="67" idx="1"/>
          </p:cNvCxnSpPr>
          <p:nvPr/>
        </p:nvCxnSpPr>
        <p:spPr>
          <a:xfrm>
            <a:off x="2389518" y="5818096"/>
            <a:ext cx="21605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>
            <a:off x="2605570" y="5531479"/>
            <a:ext cx="2764322" cy="57323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14,4% за 9 </a:t>
            </a:r>
            <a:r>
              <a:rPr lang="ru-RU" b="1" dirty="0"/>
              <a:t>месяцев </a:t>
            </a:r>
            <a:r>
              <a:rPr lang="ru-RU" b="1" dirty="0" smtClean="0"/>
              <a:t>2023г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5611928" y="5531479"/>
            <a:ext cx="3453442" cy="57323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Узбекистан, Россия</a:t>
            </a:r>
            <a:endParaRPr lang="ru-RU" dirty="0"/>
          </a:p>
        </p:txBody>
      </p:sp>
      <p:cxnSp>
        <p:nvCxnSpPr>
          <p:cNvPr id="69" name="Прямая со стрелкой 68"/>
          <p:cNvCxnSpPr>
            <a:stCxn id="67" idx="3"/>
            <a:endCxn id="68" idx="1"/>
          </p:cNvCxnSpPr>
          <p:nvPr/>
        </p:nvCxnSpPr>
        <p:spPr>
          <a:xfrm>
            <a:off x="5369892" y="5818096"/>
            <a:ext cx="2420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971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Внешнеэкономическая деятельность Республики Беларусь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37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2" y="1331707"/>
            <a:ext cx="9005978" cy="60060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Недружественные </a:t>
            </a:r>
            <a:r>
              <a:rPr lang="ru-RU" b="1" dirty="0"/>
              <a:t>действия отдельных иностранных государств в отношении Республики Беларусь несут негативные последствия для обеих сторон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63062" y="2185031"/>
            <a:ext cx="2330126" cy="1653725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пострадал европейский бизнес, который ранее весьма успешно работал в Беларуси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304979" y="2185031"/>
            <a:ext cx="2330126" cy="1653725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пострадали </a:t>
            </a:r>
            <a:r>
              <a:rPr lang="ru-RU" b="1" dirty="0"/>
              <a:t>зарубежные экспортеры, которые продавали в Беларусь свою продукцию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846896" y="2185030"/>
            <a:ext cx="2330126" cy="1653725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пострадали зарубежные импортеры, </a:t>
            </a:r>
            <a:r>
              <a:rPr lang="ru-RU" b="1" dirty="0"/>
              <a:t>которые </a:t>
            </a:r>
            <a:r>
              <a:rPr lang="ru-RU" b="1" dirty="0" smtClean="0"/>
              <a:t>покупали белорусскую </a:t>
            </a:r>
            <a:r>
              <a:rPr lang="ru-RU" b="1" dirty="0"/>
              <a:t>продукцию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59392" y="3962524"/>
            <a:ext cx="9005978" cy="60060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сентябре 2023 г. популярная немецкая газета </a:t>
            </a:r>
            <a:r>
              <a:rPr lang="ru-RU" b="1" dirty="0" err="1"/>
              <a:t>Die</a:t>
            </a:r>
            <a:r>
              <a:rPr lang="ru-RU" b="1" dirty="0"/>
              <a:t> </a:t>
            </a:r>
            <a:r>
              <a:rPr lang="ru-RU" b="1" dirty="0" err="1"/>
              <a:t>Welt</a:t>
            </a:r>
            <a:r>
              <a:rPr lang="ru-RU" b="1" dirty="0"/>
              <a:t> опубликовала следующие результаты опроса социологической службы </a:t>
            </a:r>
            <a:r>
              <a:rPr lang="ru-RU" b="1" dirty="0" err="1"/>
              <a:t>YouGov</a:t>
            </a:r>
            <a:r>
              <a:rPr lang="ru-RU" b="1" dirty="0"/>
              <a:t>: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763062" y="4815847"/>
            <a:ext cx="2330126" cy="1653725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ФРГ </a:t>
            </a:r>
            <a:r>
              <a:rPr lang="ru-RU" b="1" dirty="0"/>
              <a:t>ежемесячные расходы немцев серьезно выросли на фоне инфляции за последний год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304979" y="4815846"/>
            <a:ext cx="2330126" cy="1653725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 </a:t>
            </a:r>
            <a:r>
              <a:rPr lang="ru-RU" b="1" dirty="0"/>
              <a:t>каждого четвертого жителя Германии </a:t>
            </a:r>
            <a:r>
              <a:rPr lang="ru-RU" b="1" dirty="0" smtClean="0"/>
              <a:t>расходы превышают </a:t>
            </a:r>
            <a:r>
              <a:rPr lang="ru-RU" b="1" dirty="0"/>
              <a:t>доходы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846896" y="4815845"/>
            <a:ext cx="2330126" cy="1653725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33% немцев вынуждены покупать меньше свежих продуктов и делать выбор в пользу консервов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90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59392" y="4998409"/>
            <a:ext cx="9005978" cy="175607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«</a:t>
            </a:r>
            <a:r>
              <a:rPr lang="ru-RU" b="1" i="1" dirty="0"/>
              <a:t>Наши баталии сегодня продолжаются в полях, на заводах, в культурной, информационной сферах, в школах и университетах – </a:t>
            </a:r>
            <a:br>
              <a:rPr lang="ru-RU" b="1" i="1" dirty="0"/>
            </a:br>
            <a:r>
              <a:rPr lang="ru-RU" b="1" i="1" dirty="0"/>
              <a:t>за нашу правду, наши перспективы развития, наше право быть суверенными и независимыми. Все это будет, если будем иметь сильную экономику. Это – база всего</a:t>
            </a:r>
            <a:r>
              <a:rPr lang="ru-RU" b="1" i="1" dirty="0" smtClean="0"/>
              <a:t>»</a:t>
            </a:r>
            <a:r>
              <a:rPr lang="ru-RU" b="1" dirty="0" smtClean="0"/>
              <a:t>.							</a:t>
            </a:r>
            <a:r>
              <a:rPr lang="ru-RU" b="1" dirty="0" err="1" smtClean="0"/>
              <a:t>А.Г.Лукашенко</a:t>
            </a:r>
            <a:endParaRPr lang="ru-RU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 условиях беспрецедентного внешнего давления белорусское государство уверенно сохраняет социально-ориентированный курс развития национальной экономики.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38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392" y="1331707"/>
            <a:ext cx="9005978" cy="92841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Указом Президента Республики Беларусь от 2 октября 2023 г.</a:t>
            </a:r>
          </a:p>
          <a:p>
            <a:pPr algn="ctr"/>
            <a:r>
              <a:rPr lang="ru-RU" b="1" dirty="0"/>
              <a:t>№ 307 определены важнейшие параметры прогноза социально-экономического развития Республики Беларусь на 2024 год: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9392" y="2512836"/>
            <a:ext cx="9005978" cy="49778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валовой внутренний продукт – прирост на 3,8%;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9392" y="3127620"/>
            <a:ext cx="9005978" cy="49547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реальные располагаемые денежные доходы населения, в процентах к 2023 году – рост на 3,5%;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9392" y="3740094"/>
            <a:ext cx="9005978" cy="49547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инвестиции в основной капитал, в процентах к 2023 </a:t>
            </a:r>
            <a:r>
              <a:rPr lang="ru-RU" b="1" dirty="0" smtClean="0"/>
              <a:t>году (в </a:t>
            </a:r>
            <a:r>
              <a:rPr lang="ru-RU" b="1" dirty="0"/>
              <a:t>сопоставимых ценах) – рост на 3,9</a:t>
            </a:r>
            <a:r>
              <a:rPr lang="ru-RU" b="1" dirty="0" smtClean="0"/>
              <a:t>%;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9392" y="4352568"/>
            <a:ext cx="9005978" cy="49547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экспорт товаров и услуг, в процентах к 2023 году – увеличение на 7,6%.</a:t>
            </a:r>
          </a:p>
        </p:txBody>
      </p:sp>
    </p:spTree>
    <p:extLst>
      <p:ext uri="{BB962C8B-B14F-4D97-AF65-F5344CB8AC3E}">
        <p14:creationId xmlns:p14="http://schemas.microsoft.com/office/powerpoint/2010/main" val="413474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65231"/>
            <a:ext cx="9144000" cy="157000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112E4C"/>
                </a:solidFill>
                <a:latin typeface="+mn-lt"/>
              </a:rPr>
              <a:t>СПАСИБО ЗА ВНИМАНИЕ!</a:t>
            </a:r>
            <a:endParaRPr lang="ru-RU" sz="4400" b="1" dirty="0">
              <a:solidFill>
                <a:srgbClr val="112E4C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724" y="5060296"/>
            <a:ext cx="1653777" cy="1478527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65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Экономический рост и повышение конкурентоспособности белорусской экономики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4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267" y="1753343"/>
            <a:ext cx="2495911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Беларусь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15085" y="1753343"/>
            <a:ext cx="2495911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103,1%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9267" y="1187568"/>
            <a:ext cx="9005980" cy="457200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Темпы роста внутреннего валового продукта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9267" y="2828770"/>
            <a:ext cx="2495911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Украина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15085" y="2828770"/>
            <a:ext cx="2495911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снизился на 10,5%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9267" y="3904197"/>
            <a:ext cx="2495911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Польша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15085" y="3904197"/>
            <a:ext cx="2495911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снизился на </a:t>
            </a:r>
            <a:r>
              <a:rPr lang="ru-RU" b="1" dirty="0" smtClean="0"/>
              <a:t>2,2%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9267" y="4952360"/>
            <a:ext cx="2495911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Германия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15085" y="4952360"/>
            <a:ext cx="2495911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снизился на </a:t>
            </a:r>
            <a:r>
              <a:rPr lang="ru-RU" b="1" dirty="0" smtClean="0"/>
              <a:t>0,4%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9267" y="5952224"/>
            <a:ext cx="2495911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Нидерланды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15085" y="5952224"/>
            <a:ext cx="2495911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рост на 0,5</a:t>
            </a:r>
            <a:r>
              <a:rPr lang="ru-RU" b="1" dirty="0"/>
              <a:t>%.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019439" y="2369438"/>
            <a:ext cx="2796757" cy="316009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нашей стране драйверами роста ВВП являются промышленность, строительство и торговля.</a:t>
            </a:r>
            <a:endParaRPr lang="ru-RU" sz="2000" dirty="0"/>
          </a:p>
        </p:txBody>
      </p:sp>
      <p:cxnSp>
        <p:nvCxnSpPr>
          <p:cNvPr id="16" name="Прямая со стрелкой 15"/>
          <p:cNvCxnSpPr>
            <a:endCxn id="8" idx="1"/>
          </p:cNvCxnSpPr>
          <p:nvPr/>
        </p:nvCxnSpPr>
        <p:spPr>
          <a:xfrm>
            <a:off x="2605178" y="2206231"/>
            <a:ext cx="20990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595113" y="3293904"/>
            <a:ext cx="20990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595112" y="4361450"/>
            <a:ext cx="20990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4" idx="3"/>
          </p:cNvCxnSpPr>
          <p:nvPr/>
        </p:nvCxnSpPr>
        <p:spPr>
          <a:xfrm>
            <a:off x="2605178" y="5405248"/>
            <a:ext cx="22428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600860" y="6359971"/>
            <a:ext cx="20990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994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Экономический рост и повышение конкурентоспособности белорусской экономики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5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267" y="1753343"/>
            <a:ext cx="1883435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Беларусь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62995" y="1752997"/>
            <a:ext cx="1972576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107,9%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9267" y="1187568"/>
            <a:ext cx="4126304" cy="457200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Темпы роста промышленного производства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9267" y="2713061"/>
            <a:ext cx="1883435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Россия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262994" y="2713061"/>
            <a:ext cx="1972577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103,0%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09267" y="3672779"/>
            <a:ext cx="1883435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Казахстан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262996" y="3672779"/>
            <a:ext cx="1972576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103,8%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09267" y="4632497"/>
            <a:ext cx="1883435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Узбекистан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262994" y="4632497"/>
            <a:ext cx="1972577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105,8%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498315" y="1184518"/>
            <a:ext cx="4126304" cy="457200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Сокращение промышленного производства в странах ЕС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498315" y="1747243"/>
            <a:ext cx="1883435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Литва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652042" y="1747243"/>
            <a:ext cx="1972577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 7,8%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505863" y="2713061"/>
            <a:ext cx="1883435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Латвия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659590" y="2713061"/>
            <a:ext cx="1972577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 8,6%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498314" y="3661983"/>
            <a:ext cx="1883435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Польша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644491" y="3661983"/>
            <a:ext cx="1972577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 2,7%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498315" y="4610906"/>
            <a:ext cx="1883435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Чехия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652042" y="4610906"/>
            <a:ext cx="1972577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 2,8%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498315" y="5581995"/>
            <a:ext cx="1883435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Германия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652042" y="5581995"/>
            <a:ext cx="1972577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 0,8%</a:t>
            </a:r>
            <a:endParaRPr lang="ru-RU" dirty="0"/>
          </a:p>
        </p:txBody>
      </p:sp>
      <p:cxnSp>
        <p:nvCxnSpPr>
          <p:cNvPr id="4" name="Прямая со стрелкой 3"/>
          <p:cNvCxnSpPr>
            <a:stCxn id="7" idx="3"/>
            <a:endCxn id="8" idx="1"/>
          </p:cNvCxnSpPr>
          <p:nvPr/>
        </p:nvCxnSpPr>
        <p:spPr>
          <a:xfrm flipV="1">
            <a:off x="1992702" y="2205885"/>
            <a:ext cx="270293" cy="3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1992701" y="3204874"/>
            <a:ext cx="270293" cy="3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2007076" y="4127216"/>
            <a:ext cx="270293" cy="3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1979400" y="5083090"/>
            <a:ext cx="270293" cy="3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6392171" y="2216854"/>
            <a:ext cx="270293" cy="3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6389298" y="3160243"/>
            <a:ext cx="270293" cy="3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6374193" y="4137515"/>
            <a:ext cx="270293" cy="3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6379948" y="5063448"/>
            <a:ext cx="270293" cy="3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6374192" y="5989381"/>
            <a:ext cx="270293" cy="3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724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Экономический рост и повышение конкурентоспособности белорусской экономики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6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79"/>
            <a:ext cx="9005980" cy="76592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Высокий спрос на отечественную продукцию (в первую очередь на внешних рынках) позволил нарастить объемы производства на отдельные позиции в несколько раз.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82743" y="2178919"/>
            <a:ext cx="3782628" cy="31079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«Мы страна автомобилистов. </a:t>
            </a:r>
          </a:p>
          <a:p>
            <a:pPr algn="ctr"/>
            <a:r>
              <a:rPr lang="ru-RU" b="1" dirty="0"/>
              <a:t>Мы создаем такие машины, что любая страна может позавидовать: и малотоннажные, и </a:t>
            </a:r>
            <a:r>
              <a:rPr lang="ru-RU" b="1" dirty="0" err="1"/>
              <a:t>среднетоннажные</a:t>
            </a:r>
            <a:r>
              <a:rPr lang="ru-RU" b="1" dirty="0"/>
              <a:t>, и крупнотоннажные – БЕЛАЗ. МАЗ – среднего класса автомобиль по грузоподъемности</a:t>
            </a:r>
            <a:r>
              <a:rPr lang="ru-RU" b="1" dirty="0" smtClean="0"/>
              <a:t>».</a:t>
            </a:r>
          </a:p>
          <a:p>
            <a:pPr algn="r"/>
            <a:r>
              <a:rPr lang="ru-RU" b="1" dirty="0" err="1" smtClean="0"/>
              <a:t>А.Г.Лукашенко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9391" y="2178919"/>
            <a:ext cx="1883435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Производство легковых автомобилей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350237" y="2178919"/>
            <a:ext cx="1883435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более 42,7 тыс</a:t>
            </a:r>
            <a:r>
              <a:rPr lang="ru-RU" b="1" dirty="0" smtClean="0"/>
              <a:t>.</a:t>
            </a:r>
          </a:p>
          <a:p>
            <a:pPr algn="ctr"/>
            <a:r>
              <a:rPr lang="ru-RU" b="1" dirty="0" smtClean="0"/>
              <a:t>(рост в 3,6 раз) </a:t>
            </a:r>
            <a:endParaRPr lang="ru-RU" dirty="0"/>
          </a:p>
        </p:txBody>
      </p:sp>
      <p:cxnSp>
        <p:nvCxnSpPr>
          <p:cNvPr id="4" name="Прямая со стрелкой 3"/>
          <p:cNvCxnSpPr>
            <a:stCxn id="20" idx="3"/>
            <a:endCxn id="21" idx="1"/>
          </p:cNvCxnSpPr>
          <p:nvPr/>
        </p:nvCxnSpPr>
        <p:spPr>
          <a:xfrm>
            <a:off x="1942826" y="2631807"/>
            <a:ext cx="40741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9391" y="3301812"/>
            <a:ext cx="1883435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Производство телевизоров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350237" y="3301812"/>
            <a:ext cx="1883435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рост в 2,5 раза </a:t>
            </a:r>
            <a:endParaRPr lang="ru-RU" dirty="0"/>
          </a:p>
        </p:txBody>
      </p:sp>
      <p:cxnSp>
        <p:nvCxnSpPr>
          <p:cNvPr id="24" name="Прямая со стрелкой 23"/>
          <p:cNvCxnSpPr>
            <a:stCxn id="22" idx="3"/>
            <a:endCxn id="23" idx="1"/>
          </p:cNvCxnSpPr>
          <p:nvPr/>
        </p:nvCxnSpPr>
        <p:spPr>
          <a:xfrm>
            <a:off x="1942826" y="3754700"/>
            <a:ext cx="40741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9391" y="4381119"/>
            <a:ext cx="1883435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Производство оптических приборов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350237" y="4381119"/>
            <a:ext cx="1883435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рост в 2,2 раза </a:t>
            </a:r>
            <a:endParaRPr lang="ru-RU" dirty="0"/>
          </a:p>
        </p:txBody>
      </p:sp>
      <p:cxnSp>
        <p:nvCxnSpPr>
          <p:cNvPr id="27" name="Прямая со стрелкой 26"/>
          <p:cNvCxnSpPr>
            <a:stCxn id="25" idx="3"/>
            <a:endCxn id="26" idx="1"/>
          </p:cNvCxnSpPr>
          <p:nvPr/>
        </p:nvCxnSpPr>
        <p:spPr>
          <a:xfrm>
            <a:off x="1942826" y="4834007"/>
            <a:ext cx="40741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59391" y="5633137"/>
            <a:ext cx="4174281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Чистая прибыль в организациях промышленности за 7 месяцев</a:t>
            </a:r>
          </a:p>
          <a:p>
            <a:pPr algn="ctr"/>
            <a:r>
              <a:rPr lang="ru-RU" b="1" dirty="0"/>
              <a:t>2023 г. превысила 5 млрд рублей.</a:t>
            </a:r>
          </a:p>
        </p:txBody>
      </p:sp>
    </p:spTree>
    <p:extLst>
      <p:ext uri="{BB962C8B-B14F-4D97-AF65-F5344CB8AC3E}">
        <p14:creationId xmlns:p14="http://schemas.microsoft.com/office/powerpoint/2010/main" val="420295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71" y="3266902"/>
            <a:ext cx="5270269" cy="3591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Экономический рост и повышение конкурентоспособности белорусской экономики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7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0322" y="1415259"/>
            <a:ext cx="3797715" cy="219246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 строительной отрасли </a:t>
            </a:r>
            <a:br>
              <a:rPr lang="ru-RU" sz="2000" b="1" dirty="0" smtClean="0"/>
            </a:br>
            <a:r>
              <a:rPr lang="ru-RU" sz="2000" b="1" dirty="0" smtClean="0"/>
              <a:t>за </a:t>
            </a:r>
            <a:r>
              <a:rPr lang="ru-RU" sz="2000" b="1" dirty="0"/>
              <a:t>8 месяцев </a:t>
            </a:r>
            <a:r>
              <a:rPr lang="ru-RU" sz="2000" b="1" dirty="0" err="1"/>
              <a:t>т.г</a:t>
            </a:r>
            <a:r>
              <a:rPr lang="ru-RU" sz="2000" b="1" dirty="0"/>
              <a:t>. обеспечен рост валовой добавленной стоимости на 8,7%. Объем подрядных работ увеличился на 12,1%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75230" y="1415260"/>
            <a:ext cx="3797715" cy="219246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Положительные тенденции отмечаются на внутреннем потребительском рынке. Розничный товарооборот за январь–сентябрь 2023 г. вырос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на </a:t>
            </a:r>
            <a:r>
              <a:rPr lang="ru-RU" sz="2000" b="1" dirty="0"/>
              <a:t>6,7%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0322" y="3943989"/>
            <a:ext cx="8382623" cy="100208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Положительные тенденции развития национальной экономики обеспечены, в том числе за счет внедрения высоких технологий.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03962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" y="5890087"/>
            <a:ext cx="1720735" cy="9679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Экономический рост и повышение конкурентоспособности белорусской экономики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8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79"/>
            <a:ext cx="9005980" cy="76592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Примеры внедрения перспективных технологий и развития высокотехнологичных, экспортно-ориентированных и </a:t>
            </a:r>
            <a:r>
              <a:rPr lang="ru-RU" b="1" dirty="0" smtClean="0"/>
              <a:t>импортозамещающих </a:t>
            </a:r>
            <a:r>
              <a:rPr lang="ru-RU" b="1" dirty="0"/>
              <a:t>производств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9391" y="2062570"/>
            <a:ext cx="2800187" cy="39799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машиностроении: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391" y="2570662"/>
            <a:ext cx="9005980" cy="59648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создание </a:t>
            </a:r>
            <a:r>
              <a:rPr lang="ru-RU" b="1" dirty="0"/>
              <a:t>опытного образца автомобиля-мусоровоза с автономным тяговым электрическим приводом и пониженным уровнем кабины;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9391" y="3258159"/>
            <a:ext cx="9005980" cy="84001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проведение </a:t>
            </a:r>
            <a:r>
              <a:rPr lang="ru-RU" b="1" dirty="0"/>
              <a:t>в I полугодии 2023 г. предварительных испытаний опытного образца электробуса для перевозки пассажиров в аэропортах с компонентами силовой установки отечественного производства;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9391" y="4144734"/>
            <a:ext cx="9005980" cy="84001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освоение </a:t>
            </a:r>
            <a:r>
              <a:rPr lang="ru-RU" b="1" dirty="0"/>
              <a:t>производства новейшего туристического лайнера (автобуса МАЗ)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 </a:t>
            </a:r>
            <a:r>
              <a:rPr lang="ru-RU" b="1" dirty="0"/>
              <a:t>улучшенными потребительскими характеристиками (впервые продемонстрирован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10 </a:t>
            </a:r>
            <a:r>
              <a:rPr lang="ru-RU" b="1" dirty="0"/>
              <a:t>июля 2023 г. в </a:t>
            </a:r>
            <a:r>
              <a:rPr lang="ru-RU" b="1" dirty="0" err="1"/>
              <a:t>г.Екатеринбург</a:t>
            </a:r>
            <a:r>
              <a:rPr lang="ru-RU" b="1" dirty="0"/>
              <a:t> на выставке «</a:t>
            </a:r>
            <a:r>
              <a:rPr lang="ru-RU" b="1" dirty="0" err="1"/>
              <a:t>Иннопром</a:t>
            </a:r>
            <a:r>
              <a:rPr lang="ru-RU" b="1" dirty="0"/>
              <a:t>–2023»);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9391" y="5049768"/>
            <a:ext cx="9005980" cy="84001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реализация </a:t>
            </a:r>
            <a:r>
              <a:rPr lang="ru-RU" b="1" dirty="0"/>
              <a:t>инновационного проекта «Создание высокопроизводительного производства интеллектуальных </a:t>
            </a:r>
            <a:r>
              <a:rPr lang="ru-RU" b="1" dirty="0" err="1"/>
              <a:t>автокомпонентов</a:t>
            </a:r>
            <a:r>
              <a:rPr lang="ru-RU" b="1" dirty="0"/>
              <a:t> и систем для автотранспортных средств экологического класса Евро – 5, Евро – 6» и др.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810" y="5532785"/>
            <a:ext cx="1492359" cy="13252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36" y="5843028"/>
            <a:ext cx="1276890" cy="102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72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Экономический рост и повышение конкурентоспособности белорусской экономики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9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79"/>
            <a:ext cx="9005980" cy="76592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Примеры внедрения перспективных технологий и развития высокотехнологичных, экспортно-ориентированных и </a:t>
            </a:r>
            <a:r>
              <a:rPr lang="ru-RU" b="1" dirty="0" smtClean="0"/>
              <a:t>импортозамещающих </a:t>
            </a:r>
            <a:r>
              <a:rPr lang="ru-RU" b="1" dirty="0"/>
              <a:t>производств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9391" y="2062569"/>
            <a:ext cx="2800187" cy="46153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химическом производстве: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9391" y="2742418"/>
            <a:ext cx="9005980" cy="116456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проведение </a:t>
            </a:r>
            <a:r>
              <a:rPr lang="ru-RU" b="1" dirty="0"/>
              <a:t>технической модернизации в ОАО «Гомельский химический завод» в целях наращивания выпуска серной кислоты, что позволит увеличить выпуск комплексных многокомпонентных удобрений до 1 220 тыс. т в год и создать предпосылки для переработки фосфорсодержащего сырья различного качества;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391" y="4033661"/>
            <a:ext cx="9005980" cy="939810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введение </a:t>
            </a:r>
            <a:r>
              <a:rPr lang="ru-RU" b="1" dirty="0"/>
              <a:t>в эксплуатацию нового азотного комплекса по производству аммиака и карбамида в ОАО «Гродно Азот» и др.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30" y="4895325"/>
            <a:ext cx="4416018" cy="19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12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426</TotalTime>
  <Words>3957</Words>
  <Application>Microsoft Office PowerPoint</Application>
  <PresentationFormat>Экран (4:3)</PresentationFormat>
  <Paragraphs>412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ЭКОНОМИЧЕСКАЯ БЕЗОПАСНОСТЬ –  КЛЮЧЕВОЕ УСЛОВИЕ  УСТОЙЧИВОГО РАЗВИТИЯ БЕЛОРУССКОГО ГОСУДАРСТВА</vt:lpstr>
      <vt:lpstr>Ежегодное Послание белорусскому народу  и Национальному собранию 31 марта 2023 г. </vt:lpstr>
      <vt:lpstr>Общие сведения</vt:lpstr>
      <vt:lpstr>Экономический рост и повышение конкурентоспособности белорусской экономики</vt:lpstr>
      <vt:lpstr>Экономический рост и повышение конкурентоспособности белорусской экономики</vt:lpstr>
      <vt:lpstr>Экономический рост и повышение конкурентоспособности белорусской экономики</vt:lpstr>
      <vt:lpstr>Экономический рост и повышение конкурентоспособности белорусской экономики</vt:lpstr>
      <vt:lpstr>Экономический рост и повышение конкурентоспособности белорусской экономики</vt:lpstr>
      <vt:lpstr>Экономический рост и повышение конкурентоспособности белорусской экономики</vt:lpstr>
      <vt:lpstr>Экономический рост и повышение конкурентоспособности белорусской экономики</vt:lpstr>
      <vt:lpstr>Экономический рост и повышение конкурентоспособности белорусской экономики</vt:lpstr>
      <vt:lpstr>Экономический рост и повышение конкурентоспособности белорусской экономики</vt:lpstr>
      <vt:lpstr>Экономический рост и повышение конкурентоспособности белорусской экономики</vt:lpstr>
      <vt:lpstr>Экономический рост и повышение конкурентоспособности белорусской экономики</vt:lpstr>
      <vt:lpstr>Экономический рост и повышение конкурентоспособности белорусской экономики</vt:lpstr>
      <vt:lpstr>Экономический рост и повышение конкурентоспособности белорусской экономики</vt:lpstr>
      <vt:lpstr>Экономический рост и повышение конкурентоспособности белорусской экономики</vt:lpstr>
      <vt:lpstr>Экономический рост и повышение конкурентоспособности белорусской экономики</vt:lpstr>
      <vt:lpstr>Экономический рост и повышение конкурентоспособности белорусской экономики</vt:lpstr>
      <vt:lpstr>Экономический рост и повышение конкурентоспособности белорусской экономики</vt:lpstr>
      <vt:lpstr>Экономический рост и повышение конкурентоспособности белорусской экономики</vt:lpstr>
      <vt:lpstr>Поддержание ценовой и финансовой стабильности</vt:lpstr>
      <vt:lpstr>Поддержание ценовой и финансовой стабильности</vt:lpstr>
      <vt:lpstr>Поддержание ценовой и финансовой стабильности</vt:lpstr>
      <vt:lpstr>Обеспечение энергетической безопасности</vt:lpstr>
      <vt:lpstr>Обеспечение энергетической безопасности</vt:lpstr>
      <vt:lpstr>Обеспечение продовольственной безопасности </vt:lpstr>
      <vt:lpstr>Обеспечение продовольственной безопасности </vt:lpstr>
      <vt:lpstr>Обеспечение продовольственной безопасности </vt:lpstr>
      <vt:lpstr>Обеспечение продовольственной безопасности </vt:lpstr>
      <vt:lpstr>Обеспечение продовольственной безопасности </vt:lpstr>
      <vt:lpstr>Обеспечение продовольственной безопасности </vt:lpstr>
      <vt:lpstr>Обеспечение продовольственной безопасности </vt:lpstr>
      <vt:lpstr>Внешнеэкономическая деятельность Республики Беларусь</vt:lpstr>
      <vt:lpstr>Внешнеэкономическая деятельность Республики Беларусь</vt:lpstr>
      <vt:lpstr>Внешнеэкономическая деятельность Республики Беларусь</vt:lpstr>
      <vt:lpstr>Внешнеэкономическая деятельность Республики Беларусь</vt:lpstr>
      <vt:lpstr>В условиях беспрецедентного внешнего давления белорусское государство уверенно сохраняет социально-ориентированный курс развития национальной экономики.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Святослав</cp:lastModifiedBy>
  <cp:revision>52</cp:revision>
  <dcterms:created xsi:type="dcterms:W3CDTF">2019-10-28T08:40:00Z</dcterms:created>
  <dcterms:modified xsi:type="dcterms:W3CDTF">2023-11-16T08:04:05Z</dcterms:modified>
</cp:coreProperties>
</file>